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handoutMasterIdLst>
    <p:handoutMasterId r:id="rId36"/>
  </p:handoutMasterIdLst>
  <p:sldIdLst>
    <p:sldId id="256" r:id="rId2"/>
    <p:sldId id="278" r:id="rId3"/>
    <p:sldId id="284" r:id="rId4"/>
    <p:sldId id="280" r:id="rId5"/>
    <p:sldId id="268" r:id="rId6"/>
    <p:sldId id="269" r:id="rId7"/>
    <p:sldId id="274" r:id="rId8"/>
    <p:sldId id="275" r:id="rId9"/>
    <p:sldId id="276" r:id="rId10"/>
    <p:sldId id="279" r:id="rId11"/>
    <p:sldId id="273" r:id="rId12"/>
    <p:sldId id="270" r:id="rId13"/>
    <p:sldId id="263" r:id="rId14"/>
    <p:sldId id="272" r:id="rId15"/>
    <p:sldId id="271" r:id="rId16"/>
    <p:sldId id="281" r:id="rId17"/>
    <p:sldId id="282" r:id="rId18"/>
    <p:sldId id="285" r:id="rId19"/>
    <p:sldId id="267" r:id="rId20"/>
    <p:sldId id="257" r:id="rId21"/>
    <p:sldId id="258" r:id="rId22"/>
    <p:sldId id="292" r:id="rId23"/>
    <p:sldId id="259" r:id="rId24"/>
    <p:sldId id="286" r:id="rId25"/>
    <p:sldId id="287" r:id="rId26"/>
    <p:sldId id="288" r:id="rId27"/>
    <p:sldId id="291" r:id="rId28"/>
    <p:sldId id="261" r:id="rId29"/>
    <p:sldId id="260" r:id="rId30"/>
    <p:sldId id="262" r:id="rId31"/>
    <p:sldId id="295" r:id="rId32"/>
    <p:sldId id="277" r:id="rId33"/>
    <p:sldId id="293"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5" autoAdjust="0"/>
    <p:restoredTop sz="94660"/>
  </p:normalViewPr>
  <p:slideViewPr>
    <p:cSldViewPr snapToGrid="0" snapToObjects="1">
      <p:cViewPr>
        <p:scale>
          <a:sx n="54" d="100"/>
          <a:sy n="54" d="100"/>
        </p:scale>
        <p:origin x="-768"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28CE76-ED94-4CB0-A369-2C71D3440464}" type="doc">
      <dgm:prSet loTypeId="urn:microsoft.com/office/officeart/2005/8/layout/default#2" loCatId="list" qsTypeId="urn:microsoft.com/office/officeart/2005/8/quickstyle/3d9" qsCatId="3D" csTypeId="urn:microsoft.com/office/officeart/2005/8/colors/accent1_4" csCatId="accent1" phldr="1"/>
      <dgm:spPr/>
      <dgm:t>
        <a:bodyPr/>
        <a:lstStyle/>
        <a:p>
          <a:endParaRPr lang="en-US"/>
        </a:p>
      </dgm:t>
    </dgm:pt>
    <dgm:pt modelId="{4D424C93-4108-490B-9EEC-733AF11DBEF0}">
      <dgm:prSet phldrT="[Text]"/>
      <dgm:spPr/>
      <dgm:t>
        <a:bodyPr/>
        <a:lstStyle/>
        <a:p>
          <a:r>
            <a:rPr lang="en-AU" dirty="0" smtClean="0"/>
            <a:t>High Expectations</a:t>
          </a:r>
          <a:endParaRPr lang="en-US" dirty="0"/>
        </a:p>
      </dgm:t>
    </dgm:pt>
    <dgm:pt modelId="{D9A37FED-3404-46EB-89AA-F9FFD302785C}" type="parTrans" cxnId="{EF1DC896-C676-43F8-AB3A-E5DE2E74E0F9}">
      <dgm:prSet/>
      <dgm:spPr/>
      <dgm:t>
        <a:bodyPr/>
        <a:lstStyle/>
        <a:p>
          <a:endParaRPr lang="en-US"/>
        </a:p>
      </dgm:t>
    </dgm:pt>
    <dgm:pt modelId="{3DBCAAE1-D1EF-4AA2-BAF6-9922EA4B97CA}" type="sibTrans" cxnId="{EF1DC896-C676-43F8-AB3A-E5DE2E74E0F9}">
      <dgm:prSet/>
      <dgm:spPr/>
      <dgm:t>
        <a:bodyPr/>
        <a:lstStyle/>
        <a:p>
          <a:endParaRPr lang="en-US"/>
        </a:p>
      </dgm:t>
    </dgm:pt>
    <dgm:pt modelId="{A9420D3D-A9E0-45F1-919F-7FC82E67966E}">
      <dgm:prSet phldrT="[Text]"/>
      <dgm:spPr/>
      <dgm:t>
        <a:bodyPr/>
        <a:lstStyle/>
        <a:p>
          <a:r>
            <a:rPr lang="en-AU" dirty="0" smtClean="0"/>
            <a:t>Diversity</a:t>
          </a:r>
          <a:endParaRPr lang="en-US" dirty="0"/>
        </a:p>
      </dgm:t>
    </dgm:pt>
    <dgm:pt modelId="{AABFA7B6-54A2-46DE-A64C-A2941E271F63}" type="parTrans" cxnId="{B05E40A9-F5F6-4A03-B52C-DEE6691F1ABA}">
      <dgm:prSet/>
      <dgm:spPr/>
      <dgm:t>
        <a:bodyPr/>
        <a:lstStyle/>
        <a:p>
          <a:endParaRPr lang="en-US"/>
        </a:p>
      </dgm:t>
    </dgm:pt>
    <dgm:pt modelId="{4CD73CE7-FB98-44C3-8E78-1457C10AD320}" type="sibTrans" cxnId="{B05E40A9-F5F6-4A03-B52C-DEE6691F1ABA}">
      <dgm:prSet/>
      <dgm:spPr/>
      <dgm:t>
        <a:bodyPr/>
        <a:lstStyle/>
        <a:p>
          <a:endParaRPr lang="en-US"/>
        </a:p>
      </dgm:t>
    </dgm:pt>
    <dgm:pt modelId="{B7D69EA3-790D-4206-8644-F4F84D9BF407}">
      <dgm:prSet phldrT="[Text]"/>
      <dgm:spPr/>
      <dgm:t>
        <a:bodyPr/>
        <a:lstStyle/>
        <a:p>
          <a:r>
            <a:rPr lang="en-AU" dirty="0" smtClean="0"/>
            <a:t>Inclusion</a:t>
          </a:r>
          <a:endParaRPr lang="en-US" dirty="0"/>
        </a:p>
      </dgm:t>
    </dgm:pt>
    <dgm:pt modelId="{14F9EE29-2B9B-4028-A52A-7CAC6CFE834D}" type="parTrans" cxnId="{929C876A-F3C6-41A5-8202-1D5D1CE0C59D}">
      <dgm:prSet/>
      <dgm:spPr/>
      <dgm:t>
        <a:bodyPr/>
        <a:lstStyle/>
        <a:p>
          <a:endParaRPr lang="en-US"/>
        </a:p>
      </dgm:t>
    </dgm:pt>
    <dgm:pt modelId="{B7427A74-6B95-4A01-9737-C03CB8E1183E}" type="sibTrans" cxnId="{929C876A-F3C6-41A5-8202-1D5D1CE0C59D}">
      <dgm:prSet/>
      <dgm:spPr/>
      <dgm:t>
        <a:bodyPr/>
        <a:lstStyle/>
        <a:p>
          <a:endParaRPr lang="en-US"/>
        </a:p>
      </dgm:t>
    </dgm:pt>
    <dgm:pt modelId="{F33A88EC-8DB8-4634-978F-AB7DA9451868}">
      <dgm:prSet phldrT="[Text]"/>
      <dgm:spPr/>
      <dgm:t>
        <a:bodyPr/>
        <a:lstStyle/>
        <a:p>
          <a:r>
            <a:rPr lang="en-AU" dirty="0" smtClean="0"/>
            <a:t>Learning to Learn</a:t>
          </a:r>
          <a:endParaRPr lang="en-US" dirty="0"/>
        </a:p>
      </dgm:t>
    </dgm:pt>
    <dgm:pt modelId="{ABBE744A-F5D6-46E4-A93D-63D7EA42B6B4}" type="parTrans" cxnId="{BBB23702-2E64-4EB5-AA30-1C02B1C4B03E}">
      <dgm:prSet/>
      <dgm:spPr/>
      <dgm:t>
        <a:bodyPr/>
        <a:lstStyle/>
        <a:p>
          <a:endParaRPr lang="en-US"/>
        </a:p>
      </dgm:t>
    </dgm:pt>
    <dgm:pt modelId="{9C7ED45F-E4F8-4196-8653-59C0CDC6EC60}" type="sibTrans" cxnId="{BBB23702-2E64-4EB5-AA30-1C02B1C4B03E}">
      <dgm:prSet/>
      <dgm:spPr/>
      <dgm:t>
        <a:bodyPr/>
        <a:lstStyle/>
        <a:p>
          <a:endParaRPr lang="en-US"/>
        </a:p>
      </dgm:t>
    </dgm:pt>
    <dgm:pt modelId="{B8C2AFC7-04AB-40F7-AB6D-1963E4AC7F44}">
      <dgm:prSet phldrT="[Text]"/>
      <dgm:spPr/>
      <dgm:t>
        <a:bodyPr/>
        <a:lstStyle/>
        <a:p>
          <a:r>
            <a:rPr lang="en-AU" dirty="0" smtClean="0"/>
            <a:t>Community engagement</a:t>
          </a:r>
          <a:endParaRPr lang="en-US" dirty="0"/>
        </a:p>
      </dgm:t>
    </dgm:pt>
    <dgm:pt modelId="{00E3A6D3-4FF3-4BBB-BFCE-8503F421C575}" type="parTrans" cxnId="{D798436F-705D-4B20-9C3D-612BA845B032}">
      <dgm:prSet/>
      <dgm:spPr/>
      <dgm:t>
        <a:bodyPr/>
        <a:lstStyle/>
        <a:p>
          <a:endParaRPr lang="en-US"/>
        </a:p>
      </dgm:t>
    </dgm:pt>
    <dgm:pt modelId="{7262B5D2-9ACE-4332-9EA6-90D6B34585D3}" type="sibTrans" cxnId="{D798436F-705D-4B20-9C3D-612BA845B032}">
      <dgm:prSet/>
      <dgm:spPr/>
      <dgm:t>
        <a:bodyPr/>
        <a:lstStyle/>
        <a:p>
          <a:endParaRPr lang="en-US"/>
        </a:p>
      </dgm:t>
    </dgm:pt>
    <dgm:pt modelId="{CEFB9FAB-5B77-46DF-9954-790FA715BE2F}">
      <dgm:prSet/>
      <dgm:spPr/>
      <dgm:t>
        <a:bodyPr/>
        <a:lstStyle/>
        <a:p>
          <a:r>
            <a:rPr lang="en-AU" dirty="0" smtClean="0"/>
            <a:t>Future focus</a:t>
          </a:r>
          <a:endParaRPr lang="en-US" dirty="0"/>
        </a:p>
      </dgm:t>
    </dgm:pt>
    <dgm:pt modelId="{580C6070-18A0-420A-B7DE-DC7125DC9882}" type="parTrans" cxnId="{2C088A85-9080-4E37-98C0-CC820FDF12B1}">
      <dgm:prSet/>
      <dgm:spPr/>
      <dgm:t>
        <a:bodyPr/>
        <a:lstStyle/>
        <a:p>
          <a:endParaRPr lang="en-US"/>
        </a:p>
      </dgm:t>
    </dgm:pt>
    <dgm:pt modelId="{8A996417-BFD3-4128-8A46-D4436A9D5CC1}" type="sibTrans" cxnId="{2C088A85-9080-4E37-98C0-CC820FDF12B1}">
      <dgm:prSet/>
      <dgm:spPr/>
      <dgm:t>
        <a:bodyPr/>
        <a:lstStyle/>
        <a:p>
          <a:endParaRPr lang="en-US"/>
        </a:p>
      </dgm:t>
    </dgm:pt>
    <dgm:pt modelId="{CF152852-CAAB-4004-846E-F74145309166}" type="pres">
      <dgm:prSet presAssocID="{0E28CE76-ED94-4CB0-A369-2C71D3440464}" presName="diagram" presStyleCnt="0">
        <dgm:presLayoutVars>
          <dgm:dir/>
          <dgm:resizeHandles val="exact"/>
        </dgm:presLayoutVars>
      </dgm:prSet>
      <dgm:spPr/>
      <dgm:t>
        <a:bodyPr/>
        <a:lstStyle/>
        <a:p>
          <a:endParaRPr lang="en-US"/>
        </a:p>
      </dgm:t>
    </dgm:pt>
    <dgm:pt modelId="{67FBD969-7349-4303-B644-E35543A6772B}" type="pres">
      <dgm:prSet presAssocID="{4D424C93-4108-490B-9EEC-733AF11DBEF0}" presName="node" presStyleLbl="node1" presStyleIdx="0" presStyleCnt="6">
        <dgm:presLayoutVars>
          <dgm:bulletEnabled val="1"/>
        </dgm:presLayoutVars>
      </dgm:prSet>
      <dgm:spPr/>
      <dgm:t>
        <a:bodyPr/>
        <a:lstStyle/>
        <a:p>
          <a:endParaRPr lang="en-US"/>
        </a:p>
      </dgm:t>
    </dgm:pt>
    <dgm:pt modelId="{4AA28AC1-45F0-4349-BC64-01B05FA8C872}" type="pres">
      <dgm:prSet presAssocID="{3DBCAAE1-D1EF-4AA2-BAF6-9922EA4B97CA}" presName="sibTrans" presStyleCnt="0"/>
      <dgm:spPr/>
    </dgm:pt>
    <dgm:pt modelId="{37A60A14-23A4-4973-A952-43C44EC52EEB}" type="pres">
      <dgm:prSet presAssocID="{A9420D3D-A9E0-45F1-919F-7FC82E67966E}" presName="node" presStyleLbl="node1" presStyleIdx="1" presStyleCnt="6">
        <dgm:presLayoutVars>
          <dgm:bulletEnabled val="1"/>
        </dgm:presLayoutVars>
      </dgm:prSet>
      <dgm:spPr/>
      <dgm:t>
        <a:bodyPr/>
        <a:lstStyle/>
        <a:p>
          <a:endParaRPr lang="en-US"/>
        </a:p>
      </dgm:t>
    </dgm:pt>
    <dgm:pt modelId="{6B18E5E6-D15C-486C-BB12-198F8CFFA683}" type="pres">
      <dgm:prSet presAssocID="{4CD73CE7-FB98-44C3-8E78-1457C10AD320}" presName="sibTrans" presStyleCnt="0"/>
      <dgm:spPr/>
    </dgm:pt>
    <dgm:pt modelId="{36A38D69-82BB-4F7E-9A11-5F928F0687C0}" type="pres">
      <dgm:prSet presAssocID="{B7D69EA3-790D-4206-8644-F4F84D9BF407}" presName="node" presStyleLbl="node1" presStyleIdx="2" presStyleCnt="6">
        <dgm:presLayoutVars>
          <dgm:bulletEnabled val="1"/>
        </dgm:presLayoutVars>
      </dgm:prSet>
      <dgm:spPr/>
      <dgm:t>
        <a:bodyPr/>
        <a:lstStyle/>
        <a:p>
          <a:endParaRPr lang="en-US"/>
        </a:p>
      </dgm:t>
    </dgm:pt>
    <dgm:pt modelId="{F55C385F-C1B6-4FFC-921B-AB26BB1E45A0}" type="pres">
      <dgm:prSet presAssocID="{B7427A74-6B95-4A01-9737-C03CB8E1183E}" presName="sibTrans" presStyleCnt="0"/>
      <dgm:spPr/>
    </dgm:pt>
    <dgm:pt modelId="{42169DAD-9BCD-4808-A424-A0BC6ED8952E}" type="pres">
      <dgm:prSet presAssocID="{F33A88EC-8DB8-4634-978F-AB7DA9451868}" presName="node" presStyleLbl="node1" presStyleIdx="3" presStyleCnt="6">
        <dgm:presLayoutVars>
          <dgm:bulletEnabled val="1"/>
        </dgm:presLayoutVars>
      </dgm:prSet>
      <dgm:spPr/>
      <dgm:t>
        <a:bodyPr/>
        <a:lstStyle/>
        <a:p>
          <a:endParaRPr lang="en-US"/>
        </a:p>
      </dgm:t>
    </dgm:pt>
    <dgm:pt modelId="{DCD2088C-2BA3-46F6-A330-B5A58244694A}" type="pres">
      <dgm:prSet presAssocID="{9C7ED45F-E4F8-4196-8653-59C0CDC6EC60}" presName="sibTrans" presStyleCnt="0"/>
      <dgm:spPr/>
    </dgm:pt>
    <dgm:pt modelId="{638DB2A5-5E05-40BD-BBA1-8EE80D173D15}" type="pres">
      <dgm:prSet presAssocID="{B8C2AFC7-04AB-40F7-AB6D-1963E4AC7F44}" presName="node" presStyleLbl="node1" presStyleIdx="4" presStyleCnt="6">
        <dgm:presLayoutVars>
          <dgm:bulletEnabled val="1"/>
        </dgm:presLayoutVars>
      </dgm:prSet>
      <dgm:spPr/>
      <dgm:t>
        <a:bodyPr/>
        <a:lstStyle/>
        <a:p>
          <a:endParaRPr lang="en-US"/>
        </a:p>
      </dgm:t>
    </dgm:pt>
    <dgm:pt modelId="{96FA0800-EA7D-4347-B27A-B2E38D8203C5}" type="pres">
      <dgm:prSet presAssocID="{7262B5D2-9ACE-4332-9EA6-90D6B34585D3}" presName="sibTrans" presStyleCnt="0"/>
      <dgm:spPr/>
    </dgm:pt>
    <dgm:pt modelId="{C063C76B-5F48-4EA0-9DFC-9A78E7B2E559}" type="pres">
      <dgm:prSet presAssocID="{CEFB9FAB-5B77-46DF-9954-790FA715BE2F}" presName="node" presStyleLbl="node1" presStyleIdx="5" presStyleCnt="6">
        <dgm:presLayoutVars>
          <dgm:bulletEnabled val="1"/>
        </dgm:presLayoutVars>
      </dgm:prSet>
      <dgm:spPr/>
      <dgm:t>
        <a:bodyPr/>
        <a:lstStyle/>
        <a:p>
          <a:endParaRPr lang="en-US"/>
        </a:p>
      </dgm:t>
    </dgm:pt>
  </dgm:ptLst>
  <dgm:cxnLst>
    <dgm:cxn modelId="{B73BB37C-A949-A543-A5E8-8732CFFD83DF}" type="presOf" srcId="{4D424C93-4108-490B-9EEC-733AF11DBEF0}" destId="{67FBD969-7349-4303-B644-E35543A6772B}" srcOrd="0" destOrd="0" presId="urn:microsoft.com/office/officeart/2005/8/layout/default#2"/>
    <dgm:cxn modelId="{2C9B8AE8-BC78-B447-AED6-D2BA37DE6DF7}" type="presOf" srcId="{B8C2AFC7-04AB-40F7-AB6D-1963E4AC7F44}" destId="{638DB2A5-5E05-40BD-BBA1-8EE80D173D15}" srcOrd="0" destOrd="0" presId="urn:microsoft.com/office/officeart/2005/8/layout/default#2"/>
    <dgm:cxn modelId="{2C088A85-9080-4E37-98C0-CC820FDF12B1}" srcId="{0E28CE76-ED94-4CB0-A369-2C71D3440464}" destId="{CEFB9FAB-5B77-46DF-9954-790FA715BE2F}" srcOrd="5" destOrd="0" parTransId="{580C6070-18A0-420A-B7DE-DC7125DC9882}" sibTransId="{8A996417-BFD3-4128-8A46-D4436A9D5CC1}"/>
    <dgm:cxn modelId="{5353B6E9-F4B9-A747-88C2-56119D8A9719}" type="presOf" srcId="{B7D69EA3-790D-4206-8644-F4F84D9BF407}" destId="{36A38D69-82BB-4F7E-9A11-5F928F0687C0}" srcOrd="0" destOrd="0" presId="urn:microsoft.com/office/officeart/2005/8/layout/default#2"/>
    <dgm:cxn modelId="{BBB23702-2E64-4EB5-AA30-1C02B1C4B03E}" srcId="{0E28CE76-ED94-4CB0-A369-2C71D3440464}" destId="{F33A88EC-8DB8-4634-978F-AB7DA9451868}" srcOrd="3" destOrd="0" parTransId="{ABBE744A-F5D6-46E4-A93D-63D7EA42B6B4}" sibTransId="{9C7ED45F-E4F8-4196-8653-59C0CDC6EC60}"/>
    <dgm:cxn modelId="{668142BC-88A5-4044-88BF-A0C2FE821B10}" type="presOf" srcId="{A9420D3D-A9E0-45F1-919F-7FC82E67966E}" destId="{37A60A14-23A4-4973-A952-43C44EC52EEB}" srcOrd="0" destOrd="0" presId="urn:microsoft.com/office/officeart/2005/8/layout/default#2"/>
    <dgm:cxn modelId="{EF1DC896-C676-43F8-AB3A-E5DE2E74E0F9}" srcId="{0E28CE76-ED94-4CB0-A369-2C71D3440464}" destId="{4D424C93-4108-490B-9EEC-733AF11DBEF0}" srcOrd="0" destOrd="0" parTransId="{D9A37FED-3404-46EB-89AA-F9FFD302785C}" sibTransId="{3DBCAAE1-D1EF-4AA2-BAF6-9922EA4B97CA}"/>
    <dgm:cxn modelId="{762032F7-8B9A-2446-B7AF-36EC6747BF0B}" type="presOf" srcId="{CEFB9FAB-5B77-46DF-9954-790FA715BE2F}" destId="{C063C76B-5F48-4EA0-9DFC-9A78E7B2E559}" srcOrd="0" destOrd="0" presId="urn:microsoft.com/office/officeart/2005/8/layout/default#2"/>
    <dgm:cxn modelId="{389E4D4C-36CB-9446-9146-B692824FAED4}" type="presOf" srcId="{0E28CE76-ED94-4CB0-A369-2C71D3440464}" destId="{CF152852-CAAB-4004-846E-F74145309166}" srcOrd="0" destOrd="0" presId="urn:microsoft.com/office/officeart/2005/8/layout/default#2"/>
    <dgm:cxn modelId="{929C876A-F3C6-41A5-8202-1D5D1CE0C59D}" srcId="{0E28CE76-ED94-4CB0-A369-2C71D3440464}" destId="{B7D69EA3-790D-4206-8644-F4F84D9BF407}" srcOrd="2" destOrd="0" parTransId="{14F9EE29-2B9B-4028-A52A-7CAC6CFE834D}" sibTransId="{B7427A74-6B95-4A01-9737-C03CB8E1183E}"/>
    <dgm:cxn modelId="{D798436F-705D-4B20-9C3D-612BA845B032}" srcId="{0E28CE76-ED94-4CB0-A369-2C71D3440464}" destId="{B8C2AFC7-04AB-40F7-AB6D-1963E4AC7F44}" srcOrd="4" destOrd="0" parTransId="{00E3A6D3-4FF3-4BBB-BFCE-8503F421C575}" sibTransId="{7262B5D2-9ACE-4332-9EA6-90D6B34585D3}"/>
    <dgm:cxn modelId="{55A9D069-6162-5042-B9AE-C841900322F1}" type="presOf" srcId="{F33A88EC-8DB8-4634-978F-AB7DA9451868}" destId="{42169DAD-9BCD-4808-A424-A0BC6ED8952E}" srcOrd="0" destOrd="0" presId="urn:microsoft.com/office/officeart/2005/8/layout/default#2"/>
    <dgm:cxn modelId="{B05E40A9-F5F6-4A03-B52C-DEE6691F1ABA}" srcId="{0E28CE76-ED94-4CB0-A369-2C71D3440464}" destId="{A9420D3D-A9E0-45F1-919F-7FC82E67966E}" srcOrd="1" destOrd="0" parTransId="{AABFA7B6-54A2-46DE-A64C-A2941E271F63}" sibTransId="{4CD73CE7-FB98-44C3-8E78-1457C10AD320}"/>
    <dgm:cxn modelId="{1A6E34B3-DA81-6E4C-ABCB-C41BB514C99B}" type="presParOf" srcId="{CF152852-CAAB-4004-846E-F74145309166}" destId="{67FBD969-7349-4303-B644-E35543A6772B}" srcOrd="0" destOrd="0" presId="urn:microsoft.com/office/officeart/2005/8/layout/default#2"/>
    <dgm:cxn modelId="{B2B405FC-B5C2-FB4D-9326-E1E858D7DE67}" type="presParOf" srcId="{CF152852-CAAB-4004-846E-F74145309166}" destId="{4AA28AC1-45F0-4349-BC64-01B05FA8C872}" srcOrd="1" destOrd="0" presId="urn:microsoft.com/office/officeart/2005/8/layout/default#2"/>
    <dgm:cxn modelId="{83E49A37-9147-5049-8191-EFE86BE1AD05}" type="presParOf" srcId="{CF152852-CAAB-4004-846E-F74145309166}" destId="{37A60A14-23A4-4973-A952-43C44EC52EEB}" srcOrd="2" destOrd="0" presId="urn:microsoft.com/office/officeart/2005/8/layout/default#2"/>
    <dgm:cxn modelId="{52F7FFF8-84BE-2243-A4B7-7B158AEB5B0C}" type="presParOf" srcId="{CF152852-CAAB-4004-846E-F74145309166}" destId="{6B18E5E6-D15C-486C-BB12-198F8CFFA683}" srcOrd="3" destOrd="0" presId="urn:microsoft.com/office/officeart/2005/8/layout/default#2"/>
    <dgm:cxn modelId="{52FD4EB5-2EC1-1A48-B731-CF4615199E2E}" type="presParOf" srcId="{CF152852-CAAB-4004-846E-F74145309166}" destId="{36A38D69-82BB-4F7E-9A11-5F928F0687C0}" srcOrd="4" destOrd="0" presId="urn:microsoft.com/office/officeart/2005/8/layout/default#2"/>
    <dgm:cxn modelId="{E3CE824E-A53E-1E49-9023-5C29FD3FF9D9}" type="presParOf" srcId="{CF152852-CAAB-4004-846E-F74145309166}" destId="{F55C385F-C1B6-4FFC-921B-AB26BB1E45A0}" srcOrd="5" destOrd="0" presId="urn:microsoft.com/office/officeart/2005/8/layout/default#2"/>
    <dgm:cxn modelId="{1E919BFE-3317-2C4C-AB1F-38E75C0E08C2}" type="presParOf" srcId="{CF152852-CAAB-4004-846E-F74145309166}" destId="{42169DAD-9BCD-4808-A424-A0BC6ED8952E}" srcOrd="6" destOrd="0" presId="urn:microsoft.com/office/officeart/2005/8/layout/default#2"/>
    <dgm:cxn modelId="{98C979EC-6AFB-B443-8022-00551AB7A971}" type="presParOf" srcId="{CF152852-CAAB-4004-846E-F74145309166}" destId="{DCD2088C-2BA3-46F6-A330-B5A58244694A}" srcOrd="7" destOrd="0" presId="urn:microsoft.com/office/officeart/2005/8/layout/default#2"/>
    <dgm:cxn modelId="{96E9454B-F1CF-7440-BB69-D442A0CE82FE}" type="presParOf" srcId="{CF152852-CAAB-4004-846E-F74145309166}" destId="{638DB2A5-5E05-40BD-BBA1-8EE80D173D15}" srcOrd="8" destOrd="0" presId="urn:microsoft.com/office/officeart/2005/8/layout/default#2"/>
    <dgm:cxn modelId="{689D62B8-FD4A-CC40-8B9E-4A7644CAE9E5}" type="presParOf" srcId="{CF152852-CAAB-4004-846E-F74145309166}" destId="{96FA0800-EA7D-4347-B27A-B2E38D8203C5}" srcOrd="9" destOrd="0" presId="urn:microsoft.com/office/officeart/2005/8/layout/default#2"/>
    <dgm:cxn modelId="{27E4893C-EE04-A240-8B3A-EAF95B119A3A}" type="presParOf" srcId="{CF152852-CAAB-4004-846E-F74145309166}" destId="{C063C76B-5F48-4EA0-9DFC-9A78E7B2E559}" srcOrd="10"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BD969-7349-4303-B644-E35543A6772B}">
      <dsp:nvSpPr>
        <dsp:cNvPr id="0" name=""/>
        <dsp:cNvSpPr/>
      </dsp:nvSpPr>
      <dsp:spPr>
        <a:xfrm>
          <a:off x="0" y="646274"/>
          <a:ext cx="2522654" cy="1513592"/>
        </a:xfrm>
        <a:prstGeom prst="rect">
          <a:avLst/>
        </a:prstGeom>
        <a:solidFill>
          <a:schemeClr val="accent1">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AU" sz="3100" kern="1200" dirty="0" smtClean="0"/>
            <a:t>High Expectations</a:t>
          </a:r>
          <a:endParaRPr lang="en-US" sz="3100" kern="1200" dirty="0"/>
        </a:p>
      </dsp:txBody>
      <dsp:txXfrm>
        <a:off x="0" y="646274"/>
        <a:ext cx="2522654" cy="1513592"/>
      </dsp:txXfrm>
    </dsp:sp>
    <dsp:sp modelId="{37A60A14-23A4-4973-A952-43C44EC52EEB}">
      <dsp:nvSpPr>
        <dsp:cNvPr id="0" name=""/>
        <dsp:cNvSpPr/>
      </dsp:nvSpPr>
      <dsp:spPr>
        <a:xfrm>
          <a:off x="2774919" y="646274"/>
          <a:ext cx="2522654" cy="1513592"/>
        </a:xfrm>
        <a:prstGeom prst="rect">
          <a:avLst/>
        </a:prstGeom>
        <a:solidFill>
          <a:schemeClr val="accent1">
            <a:shade val="50000"/>
            <a:hueOff val="-89631"/>
            <a:satOff val="-258"/>
            <a:lumOff val="13871"/>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AU" sz="3100" kern="1200" dirty="0" smtClean="0"/>
            <a:t>Diversity</a:t>
          </a:r>
          <a:endParaRPr lang="en-US" sz="3100" kern="1200" dirty="0"/>
        </a:p>
      </dsp:txBody>
      <dsp:txXfrm>
        <a:off x="2774919" y="646274"/>
        <a:ext cx="2522654" cy="1513592"/>
      </dsp:txXfrm>
    </dsp:sp>
    <dsp:sp modelId="{36A38D69-82BB-4F7E-9A11-5F928F0687C0}">
      <dsp:nvSpPr>
        <dsp:cNvPr id="0" name=""/>
        <dsp:cNvSpPr/>
      </dsp:nvSpPr>
      <dsp:spPr>
        <a:xfrm>
          <a:off x="5549839" y="646274"/>
          <a:ext cx="2522654" cy="1513592"/>
        </a:xfrm>
        <a:prstGeom prst="rect">
          <a:avLst/>
        </a:prstGeom>
        <a:solidFill>
          <a:schemeClr val="accent1">
            <a:shade val="50000"/>
            <a:hueOff val="-179262"/>
            <a:satOff val="-515"/>
            <a:lumOff val="27743"/>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AU" sz="3100" kern="1200" dirty="0" smtClean="0"/>
            <a:t>Inclusion</a:t>
          </a:r>
          <a:endParaRPr lang="en-US" sz="3100" kern="1200" dirty="0"/>
        </a:p>
      </dsp:txBody>
      <dsp:txXfrm>
        <a:off x="5549839" y="646274"/>
        <a:ext cx="2522654" cy="1513592"/>
      </dsp:txXfrm>
    </dsp:sp>
    <dsp:sp modelId="{42169DAD-9BCD-4808-A424-A0BC6ED8952E}">
      <dsp:nvSpPr>
        <dsp:cNvPr id="0" name=""/>
        <dsp:cNvSpPr/>
      </dsp:nvSpPr>
      <dsp:spPr>
        <a:xfrm>
          <a:off x="0" y="2412132"/>
          <a:ext cx="2522654" cy="1513592"/>
        </a:xfrm>
        <a:prstGeom prst="rect">
          <a:avLst/>
        </a:prstGeom>
        <a:solidFill>
          <a:schemeClr val="accent1">
            <a:shade val="50000"/>
            <a:hueOff val="-268893"/>
            <a:satOff val="-773"/>
            <a:lumOff val="41614"/>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AU" sz="3100" kern="1200" dirty="0" smtClean="0"/>
            <a:t>Learning to Learn</a:t>
          </a:r>
          <a:endParaRPr lang="en-US" sz="3100" kern="1200" dirty="0"/>
        </a:p>
      </dsp:txBody>
      <dsp:txXfrm>
        <a:off x="0" y="2412132"/>
        <a:ext cx="2522654" cy="1513592"/>
      </dsp:txXfrm>
    </dsp:sp>
    <dsp:sp modelId="{638DB2A5-5E05-40BD-BBA1-8EE80D173D15}">
      <dsp:nvSpPr>
        <dsp:cNvPr id="0" name=""/>
        <dsp:cNvSpPr/>
      </dsp:nvSpPr>
      <dsp:spPr>
        <a:xfrm>
          <a:off x="2774919" y="2412132"/>
          <a:ext cx="2522654" cy="1513592"/>
        </a:xfrm>
        <a:prstGeom prst="rect">
          <a:avLst/>
        </a:prstGeom>
        <a:solidFill>
          <a:schemeClr val="accent1">
            <a:shade val="50000"/>
            <a:hueOff val="-179262"/>
            <a:satOff val="-515"/>
            <a:lumOff val="27743"/>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AU" sz="3100" kern="1200" dirty="0" smtClean="0"/>
            <a:t>Community engagement</a:t>
          </a:r>
          <a:endParaRPr lang="en-US" sz="3100" kern="1200" dirty="0"/>
        </a:p>
      </dsp:txBody>
      <dsp:txXfrm>
        <a:off x="2774919" y="2412132"/>
        <a:ext cx="2522654" cy="1513592"/>
      </dsp:txXfrm>
    </dsp:sp>
    <dsp:sp modelId="{C063C76B-5F48-4EA0-9DFC-9A78E7B2E559}">
      <dsp:nvSpPr>
        <dsp:cNvPr id="0" name=""/>
        <dsp:cNvSpPr/>
      </dsp:nvSpPr>
      <dsp:spPr>
        <a:xfrm>
          <a:off x="5549839" y="2412132"/>
          <a:ext cx="2522654" cy="1513592"/>
        </a:xfrm>
        <a:prstGeom prst="rect">
          <a:avLst/>
        </a:prstGeom>
        <a:solidFill>
          <a:schemeClr val="accent1">
            <a:shade val="50000"/>
            <a:hueOff val="-89631"/>
            <a:satOff val="-258"/>
            <a:lumOff val="13871"/>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sp3d extrusionH="28000" prstMaterial="matte"/>
        </a:bodyPr>
        <a:lstStyle/>
        <a:p>
          <a:pPr lvl="0" algn="ctr" defTabSz="1377950">
            <a:lnSpc>
              <a:spcPct val="90000"/>
            </a:lnSpc>
            <a:spcBef>
              <a:spcPct val="0"/>
            </a:spcBef>
            <a:spcAft>
              <a:spcPct val="35000"/>
            </a:spcAft>
          </a:pPr>
          <a:r>
            <a:rPr lang="en-AU" sz="3100" kern="1200" dirty="0" smtClean="0"/>
            <a:t>Future focus</a:t>
          </a:r>
          <a:endParaRPr lang="en-US" sz="3100" kern="1200" dirty="0"/>
        </a:p>
      </dsp:txBody>
      <dsp:txXfrm>
        <a:off x="5549839" y="2412132"/>
        <a:ext cx="2522654" cy="1513592"/>
      </dsp:txXfrm>
    </dsp:sp>
  </dsp:spTree>
</dsp:drawing>
</file>

<file path=ppt/diagrams/layout1.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EB05E8-CBEC-0A47-9A1A-CFF0CC0AE4CC}" type="datetimeFigureOut">
              <a:rPr lang="en-US" smtClean="0"/>
              <a:t>8/04/13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D2469BF-DCF3-A24C-A553-9210D329373C}" type="slidenum">
              <a:rPr lang="en-US" smtClean="0"/>
              <a:t>‹#›</a:t>
            </a:fld>
            <a:endParaRPr lang="en-US"/>
          </a:p>
        </p:txBody>
      </p:sp>
    </p:spTree>
    <p:extLst>
      <p:ext uri="{BB962C8B-B14F-4D97-AF65-F5344CB8AC3E}">
        <p14:creationId xmlns:p14="http://schemas.microsoft.com/office/powerpoint/2010/main" val="4001839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FCC099-8AE9-FB4D-8F00-854A1A39F512}" type="datetimeFigureOut">
              <a:rPr lang="en-US" smtClean="0"/>
              <a:t>8/04/13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B57110-60B9-DB4B-98F0-0B418C7F1E0A}" type="slidenum">
              <a:rPr lang="en-US" smtClean="0"/>
              <a:t>‹#›</a:t>
            </a:fld>
            <a:endParaRPr lang="en-US"/>
          </a:p>
        </p:txBody>
      </p:sp>
    </p:spTree>
    <p:extLst>
      <p:ext uri="{BB962C8B-B14F-4D97-AF65-F5344CB8AC3E}">
        <p14:creationId xmlns:p14="http://schemas.microsoft.com/office/powerpoint/2010/main" val="37036311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differ in their ability, interest and learning profiles. One size does not fit all – </a:t>
            </a:r>
            <a:r>
              <a:rPr lang="en-US" b="1" dirty="0" smtClean="0"/>
              <a:t>poor engagement, behaviour issues can be symptomatic</a:t>
            </a:r>
            <a:r>
              <a:rPr lang="en-US" b="1" baseline="0" dirty="0" smtClean="0"/>
              <a:t>  of a poor fit.</a:t>
            </a:r>
          </a:p>
          <a:p>
            <a:r>
              <a:rPr lang="en-US" baseline="0" dirty="0" smtClean="0"/>
              <a:t>If you teach to the middle of the class – 1/3 will already know it, 1/3 will get it, and 1/3 will not, so for 2/3 you are wasting their time.  </a:t>
            </a:r>
          </a:p>
          <a:p>
            <a:r>
              <a:rPr lang="en-US" b="1" baseline="0" dirty="0" smtClean="0"/>
              <a:t>In spite of the great and growing variety of students </a:t>
            </a:r>
            <a:r>
              <a:rPr lang="en-US" baseline="0" dirty="0" smtClean="0"/>
              <a:t>in our class we still teach as though they are essentially the same – why?? (our image of a good teacher is what we experienced)</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a:t>
            </a:fld>
            <a:endParaRPr lang="en-US"/>
          </a:p>
        </p:txBody>
      </p:sp>
    </p:spTree>
    <p:extLst>
      <p:ext uri="{BB962C8B-B14F-4D97-AF65-F5344CB8AC3E}">
        <p14:creationId xmlns:p14="http://schemas.microsoft.com/office/powerpoint/2010/main" val="2268537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out checklist where teachers assess where they are at. H/O</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14</a:t>
            </a:fld>
            <a:endParaRPr lang="en-US"/>
          </a:p>
        </p:txBody>
      </p:sp>
    </p:spTree>
    <p:extLst>
      <p:ext uri="{BB962C8B-B14F-4D97-AF65-F5344CB8AC3E}">
        <p14:creationId xmlns:p14="http://schemas.microsoft.com/office/powerpoint/2010/main" val="1818955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philosophy values every child for their uniqueness.  To differentiate is to </a:t>
            </a:r>
            <a:r>
              <a:rPr lang="en-US" dirty="0" err="1" smtClean="0"/>
              <a:t>recognise</a:t>
            </a:r>
            <a:r>
              <a:rPr lang="en-US" dirty="0" smtClean="0"/>
              <a:t> that students come from different backgrounds, knowledge, learning styles, ability and that one approach does not suit all. It requires teachers to be flexible in their approach to teaching, adjusting their lessons and units to the learners rather than expecting students to modify themselves for the curriculum.  Indeed, effective teachers have always considered the needs of the individuals in their classes. We can learn a lot from our primary trained colleagues who are used to flexible groupings based on pre-testing, a range of activities going on at any one time and frequent assessing of where their students are at. It is a little more foreign for secondary trained teachers to work in this way.</a:t>
            </a:r>
          </a:p>
          <a:p>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16</a:t>
            </a:fld>
            <a:endParaRPr lang="en-US"/>
          </a:p>
        </p:txBody>
      </p:sp>
    </p:spTree>
    <p:extLst>
      <p:ext uri="{BB962C8B-B14F-4D97-AF65-F5344CB8AC3E}">
        <p14:creationId xmlns:p14="http://schemas.microsoft.com/office/powerpoint/2010/main" val="2504989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In a differentiated classroom </a:t>
            </a:r>
            <a:r>
              <a:rPr lang="en-US" b="1" dirty="0" smtClean="0"/>
              <a:t>teachers diagnose and facilitate learning</a:t>
            </a:r>
            <a:r>
              <a:rPr lang="en-US" dirty="0" smtClean="0"/>
              <a:t>, but students are involved in decision making and are encouraged to be active participants in assessing their learning. </a:t>
            </a:r>
            <a:r>
              <a:rPr lang="en-US" b="1" dirty="0" smtClean="0"/>
              <a:t>Teaching is not done </a:t>
            </a:r>
            <a:r>
              <a:rPr lang="ja-JP" altLang="en-US" b="1" dirty="0" smtClean="0"/>
              <a:t>“</a:t>
            </a:r>
            <a:r>
              <a:rPr lang="en-US" altLang="ja-JP" b="1" dirty="0" smtClean="0"/>
              <a:t>to</a:t>
            </a:r>
            <a:r>
              <a:rPr lang="ja-JP" altLang="en-US" b="1" dirty="0" smtClean="0"/>
              <a:t>”</a:t>
            </a:r>
            <a:r>
              <a:rPr lang="en-US" altLang="ja-JP" b="1" dirty="0" smtClean="0"/>
              <a:t> them, but they are active participants</a:t>
            </a:r>
            <a:r>
              <a:rPr lang="en-US" altLang="ja-JP" dirty="0" smtClean="0"/>
              <a:t>. The classroom needs to be able to accommodate different groupings of desks and provide a range of modes of teaching. Use of computers would be one of the tools available in a flexible classroom. Assessment is not something that occurs once at the end of a unit, but is ongoing and immediate. It might be the teacher walking around the room providing oral feedback or it might be peer assessment using a checklist, but students should receive frequent and immediate feedback about their progress.</a:t>
            </a:r>
          </a:p>
          <a:p>
            <a:pPr eaLnBrk="1" hangingPunct="1"/>
            <a:r>
              <a:rPr lang="en-US" dirty="0" smtClean="0"/>
              <a:t>Flexibility could refer to: Grouping of students, pace of learning, variety of activities.</a:t>
            </a:r>
          </a:p>
          <a:p>
            <a:pPr eaLnBrk="1" hangingPunct="1"/>
            <a:r>
              <a:rPr lang="en-US" dirty="0" smtClean="0"/>
              <a:t>Readiness means where the students are at in terms of knowledge and skills at the beginning of the unit of work.</a:t>
            </a:r>
          </a:p>
          <a:p>
            <a:pPr eaLnBrk="1" hangingPunct="1"/>
            <a:r>
              <a:rPr lang="en-US" dirty="0" smtClean="0"/>
              <a:t>Interest: What will engage these students? What will arouse their curiosity? How is what is being taught linked to their world? How do you build a bridge between their world and new learning? How do you make learning both a mirror and a window?  </a:t>
            </a:r>
          </a:p>
          <a:p>
            <a:pPr eaLnBrk="1" hangingPunct="1"/>
            <a:r>
              <a:rPr lang="en-US" dirty="0" smtClean="0"/>
              <a:t>Learning Profile: how do they learn best?</a:t>
            </a:r>
          </a:p>
          <a:p>
            <a:pPr eaLnBrk="1" hangingPunct="1"/>
            <a:r>
              <a:rPr lang="en-US" dirty="0" smtClean="0"/>
              <a:t>----- Meeting Notes (2/04/13 12:13) -----</a:t>
            </a:r>
          </a:p>
          <a:p>
            <a:pPr eaLnBrk="1" hangingPunct="1"/>
            <a:r>
              <a:rPr lang="en-US" dirty="0" smtClean="0"/>
              <a:t>AKO both t &amp;L</a:t>
            </a:r>
          </a:p>
          <a:p>
            <a:pPr eaLnBrk="1" hangingPunct="1"/>
            <a:r>
              <a:rPr lang="en-US" dirty="0" smtClean="0"/>
              <a:t>----- Meeting Notes (8/04/13 07:49) -----</a:t>
            </a:r>
          </a:p>
          <a:p>
            <a:pPr eaLnBrk="1" hangingPunct="1"/>
            <a:r>
              <a:rPr lang="en-US" dirty="0" smtClean="0"/>
              <a:t>The classroom needs to be able to accommodate different groupings of desks and provide a range of modes of teaching. Use of computers would be one of the tools available in a flexible classroom. Assessment is not something that occurs once at the end of a unit, but is ongoing and immediate. It might be the teacher walking around the room providing oral feedback or it might be peer assessment using a checklist, but students should receive frequent and immediate feedback about their progress.</a:t>
            </a:r>
          </a:p>
          <a:p>
            <a:pPr eaLnBrk="1" hangingPunct="1"/>
            <a:endParaRPr lang="en-US" dirty="0" smtClean="0"/>
          </a:p>
          <a:p>
            <a:pPr eaLnBrk="1" hangingPunct="1"/>
            <a:r>
              <a:rPr lang="en-US" dirty="0" smtClean="0"/>
              <a:t>Flexibility could refer to: Grouping of students, pace of learning, variety of activities.</a:t>
            </a:r>
          </a:p>
          <a:p>
            <a:pPr eaLnBrk="1" hangingPunct="1"/>
            <a:endParaRPr lang="en-US" dirty="0" smtClean="0"/>
          </a:p>
          <a:p>
            <a:pPr eaLnBrk="1" hangingPunct="1"/>
            <a:r>
              <a:rPr lang="en-US" dirty="0" smtClean="0"/>
              <a:t>Readiness means where the students are at in terms of knowledge and skills at the beginning of the unit of work.</a:t>
            </a:r>
          </a:p>
          <a:p>
            <a:pPr eaLnBrk="1" hangingPunct="1"/>
            <a:endParaRPr lang="en-US" dirty="0" smtClean="0"/>
          </a:p>
          <a:p>
            <a:pPr eaLnBrk="1" hangingPunct="1"/>
            <a:r>
              <a:rPr lang="en-US" dirty="0" smtClean="0"/>
              <a:t>Interest: What will engage these students? What will arouse their curiosity? How is what is being taught linked to their world? How do you build a bridge between their world and new learning? How do you make learning both a mirror and a window?  </a:t>
            </a:r>
          </a:p>
          <a:p>
            <a:pPr eaLnBrk="1" hangingPunct="1"/>
            <a:endParaRPr lang="en-US" dirty="0" smtClean="0"/>
          </a:p>
          <a:p>
            <a:pPr eaLnBrk="1" hangingPunct="1"/>
            <a:r>
              <a:rPr lang="en-US" dirty="0" smtClean="0"/>
              <a:t>Learning Profile: how do they learn best?</a:t>
            </a:r>
          </a:p>
          <a:p>
            <a:pPr eaLnBrk="1" hangingPunct="1"/>
            <a:endParaRPr lang="en-US" dirty="0" smtClean="0"/>
          </a:p>
          <a:p>
            <a:pPr eaLnBrk="1" hangingPunct="1"/>
            <a:r>
              <a:rPr lang="en-US" dirty="0" smtClean="0"/>
              <a:t>----- Meeting Notes (2/04/13 12:13) -----</a:t>
            </a:r>
          </a:p>
          <a:p>
            <a:pPr eaLnBrk="1" hangingPunct="1"/>
            <a:endParaRPr lang="en-US" dirty="0" smtClean="0"/>
          </a:p>
          <a:p>
            <a:pPr eaLnBrk="1" hangingPunct="1"/>
            <a:r>
              <a:rPr lang="en-US" dirty="0" smtClean="0"/>
              <a:t>AKO both t &amp;L</a:t>
            </a:r>
          </a:p>
          <a:p>
            <a:pPr eaLnBrk="1" hangingPunct="1"/>
            <a:endParaRPr lang="en-US" dirty="0" smtClean="0"/>
          </a:p>
          <a:p>
            <a:pPr eaLnBrk="1" hangingPunct="1"/>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17</a:t>
            </a:fld>
            <a:endParaRPr lang="en-US"/>
          </a:p>
        </p:txBody>
      </p:sp>
    </p:spTree>
    <p:extLst>
      <p:ext uri="{BB962C8B-B14F-4D97-AF65-F5344CB8AC3E}">
        <p14:creationId xmlns:p14="http://schemas.microsoft.com/office/powerpoint/2010/main" val="2524338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part is Ok we need to know about our students how do we do this. </a:t>
            </a:r>
          </a:p>
          <a:p>
            <a:r>
              <a:rPr lang="en-US" dirty="0" smtClean="0"/>
              <a:t>How well do you know your students fill in the form. </a:t>
            </a:r>
          </a:p>
          <a:p>
            <a:r>
              <a:rPr lang="en-US" dirty="0" smtClean="0"/>
              <a:t>Give out booklet and read through</a:t>
            </a:r>
          </a:p>
          <a:p>
            <a:r>
              <a:rPr lang="en-US" dirty="0" smtClean="0"/>
              <a:t>----- Meeting Notes (8/04/13 07:49) -----</a:t>
            </a:r>
          </a:p>
          <a:p>
            <a:r>
              <a:rPr lang="en-US" dirty="0" smtClean="0"/>
              <a:t>Chooise one student what do you know about the student</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18</a:t>
            </a:fld>
            <a:endParaRPr lang="en-US"/>
          </a:p>
        </p:txBody>
      </p:sp>
    </p:spTree>
    <p:extLst>
      <p:ext uri="{BB962C8B-B14F-4D97-AF65-F5344CB8AC3E}">
        <p14:creationId xmlns:p14="http://schemas.microsoft.com/office/powerpoint/2010/main" val="1596558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latin typeface="Architect" charset="0"/>
                <a:cs typeface="+mn-cs"/>
              </a:rPr>
              <a:t>Ways in which students can differ are - </a:t>
            </a:r>
          </a:p>
          <a:p>
            <a:pPr>
              <a:defRPr/>
            </a:pPr>
            <a:r>
              <a:rPr lang="en-US" dirty="0" smtClean="0">
                <a:latin typeface="Architect" charset="0"/>
                <a:cs typeface="+mn-cs"/>
              </a:rPr>
              <a:t>Prior knowledge or skill expertise</a:t>
            </a:r>
          </a:p>
          <a:p>
            <a:pPr>
              <a:defRPr/>
            </a:pPr>
            <a:r>
              <a:rPr lang="en-US" dirty="0" smtClean="0">
                <a:latin typeface="Architect" charset="0"/>
                <a:cs typeface="+mn-cs"/>
              </a:rPr>
              <a:t>Learning rate</a:t>
            </a:r>
          </a:p>
          <a:p>
            <a:pPr>
              <a:defRPr/>
            </a:pPr>
            <a:r>
              <a:rPr lang="en-US" dirty="0" smtClean="0">
                <a:latin typeface="Architect" charset="0"/>
                <a:cs typeface="+mn-cs"/>
              </a:rPr>
              <a:t>Cognitive ability</a:t>
            </a:r>
          </a:p>
          <a:p>
            <a:pPr>
              <a:defRPr/>
            </a:pPr>
            <a:r>
              <a:rPr lang="en-US" dirty="0" smtClean="0">
                <a:latin typeface="Architect" charset="0"/>
                <a:cs typeface="+mn-cs"/>
              </a:rPr>
              <a:t>Learning style preference</a:t>
            </a:r>
          </a:p>
          <a:p>
            <a:pPr>
              <a:defRPr/>
            </a:pPr>
            <a:r>
              <a:rPr lang="en-US" dirty="0" smtClean="0">
                <a:latin typeface="Architect" charset="0"/>
                <a:cs typeface="+mn-cs"/>
              </a:rPr>
              <a:t>Motivation, attitude, and effort</a:t>
            </a:r>
          </a:p>
          <a:p>
            <a:pPr>
              <a:defRPr/>
            </a:pPr>
            <a:r>
              <a:rPr lang="en-US" dirty="0" smtClean="0">
                <a:latin typeface="Architect" charset="0"/>
                <a:cs typeface="+mn-cs"/>
              </a:rPr>
              <a:t>Interest, strength, or talent</a:t>
            </a:r>
          </a:p>
          <a:p>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19</a:t>
            </a:fld>
            <a:endParaRPr lang="en-US"/>
          </a:p>
        </p:txBody>
      </p:sp>
    </p:spTree>
    <p:extLst>
      <p:ext uri="{BB962C8B-B14F-4D97-AF65-F5344CB8AC3E}">
        <p14:creationId xmlns:p14="http://schemas.microsoft.com/office/powerpoint/2010/main" val="4104422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AU" b="1" dirty="0" smtClean="0">
                <a:latin typeface="Calibri" charset="0"/>
              </a:rPr>
              <a:t>Activity 3 A student with dyslexia</a:t>
            </a:r>
          </a:p>
          <a:p>
            <a:pPr eaLnBrk="1" hangingPunct="1">
              <a:spcBef>
                <a:spcPct val="0"/>
              </a:spcBef>
            </a:pPr>
            <a:r>
              <a:rPr lang="en-AU" dirty="0" smtClean="0">
                <a:latin typeface="Calibri" charset="0"/>
              </a:rPr>
              <a:t>How does this feel – for the speaker and the listener?</a:t>
            </a:r>
          </a:p>
          <a:p>
            <a:pPr eaLnBrk="1" hangingPunct="1">
              <a:spcBef>
                <a:spcPct val="0"/>
              </a:spcBef>
            </a:pPr>
            <a:r>
              <a:rPr lang="en-AU" dirty="0" smtClean="0">
                <a:latin typeface="Calibri" charset="0"/>
              </a:rPr>
              <a:t>You will find yourself having to substitute words or phrases that have similar meanings, but do not mean exactly the same thing. You will speak in a round about way. How long does it take for the listener to switch off. What messages is the speaker getting from the listener?</a:t>
            </a:r>
          </a:p>
          <a:p>
            <a:pPr eaLnBrk="1" hangingPunct="1">
              <a:spcBef>
                <a:spcPct val="0"/>
              </a:spcBef>
            </a:pPr>
            <a:r>
              <a:rPr lang="en-AU" dirty="0" smtClean="0">
                <a:latin typeface="Calibri" charset="0"/>
              </a:rPr>
              <a:t>Often dyslexics have difficulty processing words. This exercise shows you how it feels to think about every word you say and how it feels to be slowed down by every word. This is how a dyslexic child may feel when reading or trying to recall something from memory. </a:t>
            </a:r>
          </a:p>
          <a:p>
            <a:pPr eaLnBrk="1" hangingPunct="1">
              <a:spcBef>
                <a:spcPct val="0"/>
              </a:spcBef>
            </a:pPr>
            <a:r>
              <a:rPr lang="en-AU" dirty="0" smtClean="0">
                <a:latin typeface="Calibri" charset="0"/>
              </a:rPr>
              <a:t>It is hard work and causes frustration. You did this for 5 minutes, these students do this all day!</a:t>
            </a:r>
          </a:p>
          <a:p>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20</a:t>
            </a:fld>
            <a:endParaRPr lang="en-US"/>
          </a:p>
        </p:txBody>
      </p:sp>
    </p:spTree>
    <p:extLst>
      <p:ext uri="{BB962C8B-B14F-4D97-AF65-F5344CB8AC3E}">
        <p14:creationId xmlns:p14="http://schemas.microsoft.com/office/powerpoint/2010/main" val="3750830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(7/04/13 09:06) -----</a:t>
            </a:r>
          </a:p>
          <a:p>
            <a:r>
              <a:rPr lang="en-US"/>
              <a:t>Give out h/o on learning profile</a:t>
            </a:r>
          </a:p>
          <a:p>
            <a:r>
              <a:rPr lang="en-US"/>
              <a:t>Get teachers to do it</a:t>
            </a:r>
          </a:p>
        </p:txBody>
      </p:sp>
      <p:sp>
        <p:nvSpPr>
          <p:cNvPr id="4" name="Slide Number Placeholder 3"/>
          <p:cNvSpPr>
            <a:spLocks noGrp="1"/>
          </p:cNvSpPr>
          <p:nvPr>
            <p:ph type="sldNum" sz="quarter" idx="10"/>
          </p:nvPr>
        </p:nvSpPr>
        <p:spPr/>
        <p:txBody>
          <a:bodyPr/>
          <a:lstStyle/>
          <a:p>
            <a:fld id="{4AB57110-60B9-DB4B-98F0-0B418C7F1E0A}" type="slidenum">
              <a:rPr lang="en-US" smtClean="0"/>
              <a:t>22</a:t>
            </a:fld>
            <a:endParaRPr lang="en-US"/>
          </a:p>
        </p:txBody>
      </p:sp>
    </p:spTree>
    <p:extLst>
      <p:ext uri="{BB962C8B-B14F-4D97-AF65-F5344CB8AC3E}">
        <p14:creationId xmlns:p14="http://schemas.microsoft.com/office/powerpoint/2010/main" val="1825230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AU" b="1" dirty="0" smtClean="0">
                <a:latin typeface="Calibri" charset="0"/>
              </a:rPr>
              <a:t>Multi-sensory activities</a:t>
            </a:r>
          </a:p>
          <a:p>
            <a:pPr eaLnBrk="1" hangingPunct="1">
              <a:spcBef>
                <a:spcPct val="0"/>
              </a:spcBef>
            </a:pPr>
            <a:r>
              <a:rPr lang="en-AU" dirty="0" smtClean="0">
                <a:latin typeface="Calibri" charset="0"/>
              </a:rPr>
              <a:t>This is how we should be teaching our students. To accommodate the different learning styles in your classrooms you must give them opportunities in learning in these styles.</a:t>
            </a:r>
          </a:p>
          <a:p>
            <a:pPr eaLnBrk="1" hangingPunct="1">
              <a:spcBef>
                <a:spcPct val="0"/>
              </a:spcBef>
            </a:pPr>
            <a:r>
              <a:rPr lang="en-AU" dirty="0" smtClean="0">
                <a:latin typeface="Calibri" charset="0"/>
              </a:rPr>
              <a:t>Give out H/0 Looking at a classroom through many eyes - Discuss</a:t>
            </a:r>
          </a:p>
          <a:p>
            <a:pPr eaLnBrk="1" hangingPunct="1">
              <a:spcBef>
                <a:spcPct val="0"/>
              </a:spcBef>
            </a:pPr>
            <a:endParaRPr lang="en-US" dirty="0" smtClean="0">
              <a:latin typeface="Calibri" charset="0"/>
            </a:endParaRPr>
          </a:p>
          <a:p>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23</a:t>
            </a:fld>
            <a:endParaRPr lang="en-US"/>
          </a:p>
        </p:txBody>
      </p:sp>
    </p:spTree>
    <p:extLst>
      <p:ext uri="{BB962C8B-B14F-4D97-AF65-F5344CB8AC3E}">
        <p14:creationId xmlns:p14="http://schemas.microsoft.com/office/powerpoint/2010/main" val="1611052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(7/04/13 02:58) -----</a:t>
            </a:r>
          </a:p>
          <a:p>
            <a:r>
              <a:rPr lang="en-US"/>
              <a:t>give out table of activities</a:t>
            </a:r>
          </a:p>
        </p:txBody>
      </p:sp>
      <p:sp>
        <p:nvSpPr>
          <p:cNvPr id="4" name="Slide Number Placeholder 3"/>
          <p:cNvSpPr>
            <a:spLocks noGrp="1"/>
          </p:cNvSpPr>
          <p:nvPr>
            <p:ph type="sldNum" sz="quarter" idx="10"/>
          </p:nvPr>
        </p:nvSpPr>
        <p:spPr/>
        <p:txBody>
          <a:bodyPr/>
          <a:lstStyle/>
          <a:p>
            <a:fld id="{4AB57110-60B9-DB4B-98F0-0B418C7F1E0A}" type="slidenum">
              <a:rPr lang="en-US" smtClean="0"/>
              <a:t>24</a:t>
            </a:fld>
            <a:endParaRPr lang="en-US"/>
          </a:p>
        </p:txBody>
      </p:sp>
    </p:spTree>
    <p:extLst>
      <p:ext uri="{BB962C8B-B14F-4D97-AF65-F5344CB8AC3E}">
        <p14:creationId xmlns:p14="http://schemas.microsoft.com/office/powerpoint/2010/main" val="2875630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Learners need </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27</a:t>
            </a:fld>
            <a:endParaRPr lang="en-US"/>
          </a:p>
        </p:txBody>
      </p:sp>
    </p:spTree>
    <p:extLst>
      <p:ext uri="{BB962C8B-B14F-4D97-AF65-F5344CB8AC3E}">
        <p14:creationId xmlns:p14="http://schemas.microsoft.com/office/powerpoint/2010/main" val="693857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a:t>
            </a:r>
          </a:p>
          <a:p>
            <a:r>
              <a:rPr lang="en-US" dirty="0" smtClean="0"/>
              <a:t>Assumptions about</a:t>
            </a:r>
            <a:r>
              <a:rPr lang="en-US" baseline="0" dirty="0" smtClean="0"/>
              <a:t> students, the way we teach, what we teach and </a:t>
            </a:r>
            <a:r>
              <a:rPr lang="en-US" baseline="0" dirty="0" err="1" smtClean="0"/>
              <a:t>te</a:t>
            </a:r>
            <a:r>
              <a:rPr lang="en-US" baseline="0" dirty="0" smtClean="0"/>
              <a:t> students we teach</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3</a:t>
            </a:fld>
            <a:endParaRPr lang="en-US"/>
          </a:p>
        </p:txBody>
      </p:sp>
    </p:spTree>
    <p:extLst>
      <p:ext uri="{BB962C8B-B14F-4D97-AF65-F5344CB8AC3E}">
        <p14:creationId xmlns:p14="http://schemas.microsoft.com/office/powerpoint/2010/main" val="3427937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AU" b="1" dirty="0" smtClean="0">
                <a:latin typeface="Calibri" charset="0"/>
              </a:rPr>
              <a:t>NZC</a:t>
            </a:r>
          </a:p>
          <a:p>
            <a:pPr eaLnBrk="1" hangingPunct="1"/>
            <a:r>
              <a:rPr lang="en-AU" dirty="0" smtClean="0">
                <a:latin typeface="Calibri" charset="0"/>
              </a:rPr>
              <a:t>As teachers, it is our duty to meet the needs of these students.</a:t>
            </a:r>
          </a:p>
          <a:p>
            <a:pPr eaLnBrk="1" hangingPunct="1"/>
            <a:r>
              <a:rPr lang="en-AU" dirty="0" smtClean="0">
                <a:latin typeface="Calibri" charset="0"/>
              </a:rPr>
              <a:t>In our education system, in our classrooms -  are they confident, connected and actively involved? Do we give them opportunities to be creative?</a:t>
            </a:r>
          </a:p>
          <a:p>
            <a:pPr eaLnBrk="1" hangingPunct="1"/>
            <a:r>
              <a:rPr lang="en-US" dirty="0" smtClean="0"/>
              <a:t>What does this mean? </a:t>
            </a:r>
          </a:p>
          <a:p>
            <a:pPr eaLnBrk="1" hangingPunct="1"/>
            <a:r>
              <a:rPr lang="en-US" dirty="0" smtClean="0"/>
              <a:t>Confident - oral, written, physical. What does this look like in your subject?</a:t>
            </a:r>
          </a:p>
          <a:p>
            <a:pPr eaLnBrk="1" hangingPunct="1"/>
            <a:r>
              <a:rPr lang="en-US" dirty="0" smtClean="0"/>
              <a:t>Connected - to what? With what? Their families? Their communities? The world? What would a connected student look like?</a:t>
            </a:r>
          </a:p>
          <a:p>
            <a:pPr eaLnBrk="1" hangingPunct="1"/>
            <a:r>
              <a:rPr lang="en-US" dirty="0" smtClean="0"/>
              <a:t>Actively involved - curious, inquiring, participating, contributing, being part of something bigger than themselves.</a:t>
            </a:r>
          </a:p>
          <a:p>
            <a:pPr eaLnBrk="1" hangingPunct="1"/>
            <a:r>
              <a:rPr lang="en-US" dirty="0" smtClean="0"/>
              <a:t>Life-long learners - arousing curiosity that will lead them to keep wanting to learn new things, open-minded, questioning.</a:t>
            </a:r>
          </a:p>
          <a:p>
            <a:pPr eaLnBrk="1" hangingPunct="1"/>
            <a:r>
              <a:rPr lang="en-US" dirty="0" smtClean="0"/>
              <a:t>This vision is the antithesis of the students in the classroom in the first slide. </a:t>
            </a:r>
            <a:br>
              <a:rPr lang="en-US" dirty="0" smtClean="0"/>
            </a:br>
            <a:endParaRPr lang="en-US" dirty="0" smtClean="0"/>
          </a:p>
          <a:p>
            <a:pPr eaLnBrk="1" hangingPunct="1"/>
            <a:endParaRPr lang="en-AU" dirty="0" smtClean="0">
              <a:latin typeface="Calibri" charset="0"/>
            </a:endParaRPr>
          </a:p>
          <a:p>
            <a:pPr eaLnBrk="1" hangingPunct="1"/>
            <a:r>
              <a:rPr lang="en-AU" dirty="0" smtClean="0">
                <a:latin typeface="Calibri" charset="0"/>
              </a:rPr>
              <a:t>Do we give them opportunities to achieve to the highest standard?</a:t>
            </a:r>
          </a:p>
          <a:p>
            <a:pPr eaLnBrk="1" hangingPunct="1"/>
            <a:endParaRPr lang="en-US" dirty="0" smtClean="0">
              <a:latin typeface="Calibri" charset="0"/>
            </a:endParaRPr>
          </a:p>
          <a:p>
            <a:endParaRPr lang="en-US" dirty="0"/>
          </a:p>
          <a:p>
            <a:r>
              <a:rPr lang="en-US" dirty="0"/>
              <a:t>----- Meeting Notes (7/04/13 09:06) -----</a:t>
            </a:r>
          </a:p>
          <a:p>
            <a:r>
              <a:rPr lang="en-US" dirty="0"/>
              <a:t>Last 5 mins</a:t>
            </a:r>
          </a:p>
        </p:txBody>
      </p:sp>
      <p:sp>
        <p:nvSpPr>
          <p:cNvPr id="4" name="Slide Number Placeholder 3"/>
          <p:cNvSpPr>
            <a:spLocks noGrp="1"/>
          </p:cNvSpPr>
          <p:nvPr>
            <p:ph type="sldNum" sz="quarter" idx="10"/>
          </p:nvPr>
        </p:nvSpPr>
        <p:spPr/>
        <p:txBody>
          <a:bodyPr/>
          <a:lstStyle/>
          <a:p>
            <a:fld id="{4AB57110-60B9-DB4B-98F0-0B418C7F1E0A}" type="slidenum">
              <a:rPr lang="en-US" smtClean="0"/>
              <a:t>28</a:t>
            </a:fld>
            <a:endParaRPr lang="en-US"/>
          </a:p>
        </p:txBody>
      </p:sp>
    </p:spTree>
    <p:extLst>
      <p:ext uri="{BB962C8B-B14F-4D97-AF65-F5344CB8AC3E}">
        <p14:creationId xmlns:p14="http://schemas.microsoft.com/office/powerpoint/2010/main" val="561662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33</a:t>
            </a:fld>
            <a:endParaRPr lang="en-US"/>
          </a:p>
        </p:txBody>
      </p:sp>
    </p:spTree>
    <p:extLst>
      <p:ext uri="{BB962C8B-B14F-4D97-AF65-F5344CB8AC3E}">
        <p14:creationId xmlns:p14="http://schemas.microsoft.com/office/powerpoint/2010/main" val="2660058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(7/04/13 09:06) -----</a:t>
            </a:r>
          </a:p>
          <a:p>
            <a:r>
              <a:rPr lang="en-US"/>
              <a:t>Give out handout NZC</a:t>
            </a:r>
          </a:p>
        </p:txBody>
      </p:sp>
      <p:sp>
        <p:nvSpPr>
          <p:cNvPr id="4" name="Slide Number Placeholder 3"/>
          <p:cNvSpPr>
            <a:spLocks noGrp="1"/>
          </p:cNvSpPr>
          <p:nvPr>
            <p:ph type="sldNum" sz="quarter" idx="10"/>
          </p:nvPr>
        </p:nvSpPr>
        <p:spPr/>
        <p:txBody>
          <a:bodyPr/>
          <a:lstStyle/>
          <a:p>
            <a:fld id="{4AB57110-60B9-DB4B-98F0-0B418C7F1E0A}" type="slidenum">
              <a:rPr lang="en-US" smtClean="0"/>
              <a:t>5</a:t>
            </a:fld>
            <a:endParaRPr lang="en-US"/>
          </a:p>
        </p:txBody>
      </p:sp>
    </p:spTree>
    <p:extLst>
      <p:ext uri="{BB962C8B-B14F-4D97-AF65-F5344CB8AC3E}">
        <p14:creationId xmlns:p14="http://schemas.microsoft.com/office/powerpoint/2010/main" val="716676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Normal is only a setting on a washing machine</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6</a:t>
            </a:fld>
            <a:endParaRPr lang="en-US"/>
          </a:p>
        </p:txBody>
      </p:sp>
    </p:spTree>
    <p:extLst>
      <p:ext uri="{BB962C8B-B14F-4D97-AF65-F5344CB8AC3E}">
        <p14:creationId xmlns:p14="http://schemas.microsoft.com/office/powerpoint/2010/main" val="2579111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Font typeface="Wingdings" charset="0"/>
              <a:buNone/>
              <a:defRPr/>
            </a:pPr>
            <a:r>
              <a:rPr lang="en-US" dirty="0" smtClean="0">
                <a:latin typeface="Architect" charset="0"/>
                <a:cs typeface="+mn-cs"/>
              </a:rPr>
              <a:t>TWO MOTIVATIONAL STATES INTERFERE WITH LEARNING. ONE IS ANXIETY; THE OTHER IS BOREDOM. ANXIETY OCCURS WHEN TEACHERS EXPECT TOO MUCH, BOREDOM WHEN THEY EXPECT TOO LITTLE.</a:t>
            </a:r>
          </a:p>
          <a:p>
            <a:pPr marL="0" indent="0">
              <a:buFont typeface="Wingdings" charset="0"/>
              <a:buNone/>
              <a:defRPr/>
            </a:pPr>
            <a:r>
              <a:rPr lang="en-US" sz="800" dirty="0" smtClean="0">
                <a:latin typeface="Architect" charset="0"/>
                <a:cs typeface="+mn-cs"/>
              </a:rPr>
              <a:t>			</a:t>
            </a:r>
          </a:p>
          <a:p>
            <a:pPr marL="0" indent="0">
              <a:buFont typeface="Wingdings" charset="0"/>
              <a:buNone/>
              <a:defRPr/>
            </a:pPr>
            <a:r>
              <a:rPr lang="en-US" sz="1100" dirty="0" smtClean="0">
                <a:latin typeface="Architect" charset="0"/>
                <a:cs typeface="+mn-cs"/>
              </a:rPr>
              <a:t>			</a:t>
            </a:r>
            <a:r>
              <a:rPr lang="en-US" sz="1100" dirty="0" err="1" smtClean="0">
                <a:latin typeface="Architect" charset="0"/>
                <a:cs typeface="+mn-cs"/>
              </a:rPr>
              <a:t>Mihaly</a:t>
            </a:r>
            <a:r>
              <a:rPr lang="en-US" sz="1100" dirty="0" smtClean="0">
                <a:latin typeface="Architect" charset="0"/>
                <a:cs typeface="+mn-cs"/>
              </a:rPr>
              <a:t> </a:t>
            </a:r>
            <a:r>
              <a:rPr lang="en-US" sz="1100" dirty="0" err="1" smtClean="0">
                <a:latin typeface="Architect" charset="0"/>
                <a:cs typeface="+mn-cs"/>
              </a:rPr>
              <a:t>Csikezentmihalyi</a:t>
            </a:r>
            <a:endParaRPr lang="en-US" sz="1100" dirty="0" smtClean="0">
              <a:latin typeface="Architect" charset="0"/>
              <a:cs typeface="+mn-cs"/>
            </a:endParaRPr>
          </a:p>
          <a:p>
            <a:pPr marL="0" indent="0">
              <a:buFont typeface="Wingdings" charset="0"/>
              <a:buNone/>
              <a:defRPr/>
            </a:pPr>
            <a:r>
              <a:rPr lang="en-US" sz="1100" dirty="0" smtClean="0">
                <a:latin typeface="Architect" charset="0"/>
                <a:cs typeface="+mn-cs"/>
              </a:rPr>
              <a:t>			</a:t>
            </a:r>
            <a:r>
              <a:rPr lang="en-US" sz="1100" i="1" dirty="0" smtClean="0">
                <a:latin typeface="Architect" charset="0"/>
                <a:cs typeface="+mn-cs"/>
              </a:rPr>
              <a:t>Flow: the Psychology of Optimal Experience</a:t>
            </a:r>
            <a:endParaRPr lang="en-US" dirty="0" smtClean="0">
              <a:latin typeface="Architect" charset="0"/>
              <a:cs typeface="+mn-cs"/>
            </a:endParaRPr>
          </a:p>
          <a:p>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8</a:t>
            </a:fld>
            <a:endParaRPr lang="en-US"/>
          </a:p>
        </p:txBody>
      </p:sp>
    </p:spTree>
    <p:extLst>
      <p:ext uri="{BB962C8B-B14F-4D97-AF65-F5344CB8AC3E}">
        <p14:creationId xmlns:p14="http://schemas.microsoft.com/office/powerpoint/2010/main" val="8952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 you notice. First person singular – I. The teacher is at the center of this relationship.</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9</a:t>
            </a:fld>
            <a:endParaRPr lang="en-US"/>
          </a:p>
        </p:txBody>
      </p:sp>
    </p:spTree>
    <p:extLst>
      <p:ext uri="{BB962C8B-B14F-4D97-AF65-F5344CB8AC3E}">
        <p14:creationId xmlns:p14="http://schemas.microsoft.com/office/powerpoint/2010/main" val="3272440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a:t>
            </a:r>
            <a:r>
              <a:rPr lang="en-US" baseline="0" dirty="0" smtClean="0"/>
              <a:t> about the teacher that inspired you. There must have been one because you all became teachers. </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10</a:t>
            </a:fld>
            <a:endParaRPr lang="en-US"/>
          </a:p>
        </p:txBody>
      </p:sp>
    </p:spTree>
    <p:extLst>
      <p:ext uri="{BB962C8B-B14F-4D97-AF65-F5344CB8AC3E}">
        <p14:creationId xmlns:p14="http://schemas.microsoft.com/office/powerpoint/2010/main" val="543134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THERE QUALTIES THERE THAT REONATE WITH YOUR CHOICE OF TEACHERS</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11</a:t>
            </a:fld>
            <a:endParaRPr lang="en-US"/>
          </a:p>
        </p:txBody>
      </p:sp>
    </p:spTree>
    <p:extLst>
      <p:ext uri="{BB962C8B-B14F-4D97-AF65-F5344CB8AC3E}">
        <p14:creationId xmlns:p14="http://schemas.microsoft.com/office/powerpoint/2010/main" val="2450713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Provide choice taking into account their interest,</a:t>
            </a:r>
            <a:r>
              <a:rPr lang="en-US" baseline="0" dirty="0" smtClean="0"/>
              <a:t> ability and learning strengths</a:t>
            </a:r>
            <a:endParaRPr lang="en-US" dirty="0"/>
          </a:p>
        </p:txBody>
      </p:sp>
      <p:sp>
        <p:nvSpPr>
          <p:cNvPr id="4" name="Slide Number Placeholder 3"/>
          <p:cNvSpPr>
            <a:spLocks noGrp="1"/>
          </p:cNvSpPr>
          <p:nvPr>
            <p:ph type="sldNum" sz="quarter" idx="10"/>
          </p:nvPr>
        </p:nvSpPr>
        <p:spPr/>
        <p:txBody>
          <a:bodyPr/>
          <a:lstStyle/>
          <a:p>
            <a:fld id="{4AB57110-60B9-DB4B-98F0-0B418C7F1E0A}" type="slidenum">
              <a:rPr lang="en-US" smtClean="0"/>
              <a:t>12</a:t>
            </a:fld>
            <a:endParaRPr lang="en-US"/>
          </a:p>
        </p:txBody>
      </p:sp>
    </p:spTree>
    <p:extLst>
      <p:ext uri="{BB962C8B-B14F-4D97-AF65-F5344CB8AC3E}">
        <p14:creationId xmlns:p14="http://schemas.microsoft.com/office/powerpoint/2010/main" val="23443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F01A08D-0CB4-7548-B8F5-9A71A0675BC6}" type="datetimeFigureOut">
              <a:rPr lang="en-US" smtClean="0"/>
              <a:t>8/04/13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2C43380-E7AD-694A-B39F-37FE9FAC7DA7}"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01A08D-0CB4-7548-B8F5-9A71A0675BC6}" type="datetimeFigureOut">
              <a:rPr lang="en-US" smtClean="0"/>
              <a:t>8/04/13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43380-E7AD-694A-B39F-37FE9FAC7DA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2C43380-E7AD-694A-B39F-37FE9FAC7DA7}"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01A08D-0CB4-7548-B8F5-9A71A0675BC6}" type="datetimeFigureOut">
              <a:rPr lang="en-US" smtClean="0"/>
              <a:t>8/04/13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F01A08D-0CB4-7548-B8F5-9A71A0675BC6}" type="datetimeFigureOut">
              <a:rPr lang="en-US" smtClean="0"/>
              <a:t>8/04/13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32C43380-E7AD-694A-B39F-37FE9FAC7DA7}"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2F01A08D-0CB4-7548-B8F5-9A71A0675BC6}" type="datetimeFigureOut">
              <a:rPr lang="en-US" smtClean="0"/>
              <a:t>8/04/13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2C43380-E7AD-694A-B39F-37FE9FAC7DA7}"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F01A08D-0CB4-7548-B8F5-9A71A0675BC6}" type="datetimeFigureOut">
              <a:rPr lang="en-US" smtClean="0"/>
              <a:t>8/04/13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43380-E7AD-694A-B39F-37FE9FAC7DA7}"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F01A08D-0CB4-7548-B8F5-9A71A0675BC6}" type="datetimeFigureOut">
              <a:rPr lang="en-US" smtClean="0"/>
              <a:t>8/04/13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2C43380-E7AD-694A-B39F-37FE9FAC7DA7}"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F01A08D-0CB4-7548-B8F5-9A71A0675BC6}" type="datetimeFigureOut">
              <a:rPr lang="en-US" smtClean="0"/>
              <a:t>8/04/13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32C43380-E7AD-694A-B39F-37FE9FAC7D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F01A08D-0CB4-7548-B8F5-9A71A0675BC6}" type="datetimeFigureOut">
              <a:rPr lang="en-US" smtClean="0"/>
              <a:t>8/04/13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2C43380-E7AD-694A-B39F-37FE9FAC7DA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2C43380-E7AD-694A-B39F-37FE9FAC7DA7}"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F01A08D-0CB4-7548-B8F5-9A71A0675BC6}" type="datetimeFigureOut">
              <a:rPr lang="en-US" smtClean="0"/>
              <a:t>8/04/13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2C43380-E7AD-694A-B39F-37FE9FAC7DA7}"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F01A08D-0CB4-7548-B8F5-9A71A0675BC6}" type="datetimeFigureOut">
              <a:rPr lang="en-US" smtClean="0"/>
              <a:t>8/04/13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F01A08D-0CB4-7548-B8F5-9A71A0675BC6}" type="datetimeFigureOut">
              <a:rPr lang="en-US" smtClean="0"/>
              <a:t>8/04/13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2C43380-E7AD-694A-B39F-37FE9FAC7DA7}"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1117" y="1111393"/>
            <a:ext cx="8837509" cy="5539323"/>
          </a:xfrm>
        </p:spPr>
        <p:txBody>
          <a:bodyPr/>
          <a:lstStyle/>
          <a:p>
            <a:r>
              <a:rPr lang="en-US" dirty="0" smtClean="0"/>
              <a:t>Differentiation</a:t>
            </a:r>
            <a:endParaRPr lang="en-US" dirty="0"/>
          </a:p>
        </p:txBody>
      </p:sp>
      <p:sp>
        <p:nvSpPr>
          <p:cNvPr id="2" name="Title 1"/>
          <p:cNvSpPr>
            <a:spLocks noGrp="1"/>
          </p:cNvSpPr>
          <p:nvPr>
            <p:ph type="ctrTitle"/>
          </p:nvPr>
        </p:nvSpPr>
        <p:spPr>
          <a:xfrm>
            <a:off x="685800" y="381000"/>
            <a:ext cx="7772400" cy="730394"/>
          </a:xfrm>
        </p:spPr>
        <p:txBody>
          <a:bodyPr>
            <a:normAutofit fontScale="90000"/>
          </a:bodyPr>
          <a:lstStyle/>
          <a:p>
            <a:r>
              <a:rPr lang="en-US" dirty="0" smtClean="0"/>
              <a:t>One size </a:t>
            </a:r>
            <a:r>
              <a:rPr lang="en-US" dirty="0" err="1" smtClean="0"/>
              <a:t>doesn</a:t>
            </a:r>
            <a:r>
              <a:rPr lang="fr-FR" dirty="0" smtClean="0"/>
              <a:t>’</a:t>
            </a:r>
            <a:r>
              <a:rPr lang="en-US" dirty="0" smtClean="0"/>
              <a:t>t fit all</a:t>
            </a:r>
            <a:endParaRPr lang="en-US" dirty="0"/>
          </a:p>
        </p:txBody>
      </p:sp>
      <p:pic>
        <p:nvPicPr>
          <p:cNvPr id="5" name="Picture 4" descr="varied-need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16" y="1675910"/>
            <a:ext cx="4162979" cy="2699096"/>
          </a:xfrm>
          <a:prstGeom prst="rect">
            <a:avLst/>
          </a:prstGeom>
        </p:spPr>
      </p:pic>
      <p:pic>
        <p:nvPicPr>
          <p:cNvPr id="6" name="Picture 5" descr="Screen-Shot-2012-03-19-at-3.19.45-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4096" y="1675911"/>
            <a:ext cx="4674530" cy="2822584"/>
          </a:xfrm>
          <a:prstGeom prst="rect">
            <a:avLst/>
          </a:prstGeom>
        </p:spPr>
      </p:pic>
      <p:pic>
        <p:nvPicPr>
          <p:cNvPr id="8" name="Picture 7" descr="6a0147e137f31a970b014e8a26d983970d-800wi.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16" y="4375007"/>
            <a:ext cx="4162980" cy="2275709"/>
          </a:xfrm>
          <a:prstGeom prst="rect">
            <a:avLst/>
          </a:prstGeom>
        </p:spPr>
      </p:pic>
      <p:pic>
        <p:nvPicPr>
          <p:cNvPr id="9" name="Picture 8" descr="images.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04096" y="4498494"/>
            <a:ext cx="4674530" cy="2152221"/>
          </a:xfrm>
          <a:prstGeom prst="rect">
            <a:avLst/>
          </a:prstGeom>
        </p:spPr>
      </p:pic>
    </p:spTree>
    <p:extLst>
      <p:ext uri="{BB962C8B-B14F-4D97-AF65-F5344CB8AC3E}">
        <p14:creationId xmlns:p14="http://schemas.microsoft.com/office/powerpoint/2010/main" val="11541821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en-US" dirty="0" smtClean="0"/>
          </a:p>
          <a:p>
            <a:endParaRPr lang="en-US" dirty="0"/>
          </a:p>
          <a:p>
            <a:pPr algn="ctr"/>
            <a:r>
              <a:rPr lang="en-US" sz="3600" dirty="0" smtClean="0"/>
              <a:t>What does it mean to be a good </a:t>
            </a:r>
            <a:r>
              <a:rPr lang="en-US" sz="3600" dirty="0" smtClean="0"/>
              <a:t>teacher?</a:t>
            </a:r>
            <a:endParaRPr lang="en-US" sz="3600" dirty="0" smtClean="0"/>
          </a:p>
          <a:p>
            <a:pPr algn="ctr"/>
            <a:r>
              <a:rPr lang="en-US" sz="3600" dirty="0" smtClean="0"/>
              <a:t>What is a good </a:t>
            </a:r>
            <a:r>
              <a:rPr lang="en-US" sz="3600" dirty="0" smtClean="0"/>
              <a:t>education?</a:t>
            </a:r>
            <a:endParaRPr lang="en-US" sz="3600" dirty="0" smtClean="0"/>
          </a:p>
          <a:p>
            <a:pPr marL="0" indent="0" algn="ctr">
              <a:buNone/>
            </a:pPr>
            <a:endParaRPr lang="en-US" sz="3600" dirty="0"/>
          </a:p>
        </p:txBody>
      </p:sp>
    </p:spTree>
    <p:extLst>
      <p:ext uri="{BB962C8B-B14F-4D97-AF65-F5344CB8AC3E}">
        <p14:creationId xmlns:p14="http://schemas.microsoft.com/office/powerpoint/2010/main" val="23348827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teachers</a:t>
            </a:r>
            <a:endParaRPr lang="en-US" dirty="0"/>
          </a:p>
        </p:txBody>
      </p:sp>
      <p:sp>
        <p:nvSpPr>
          <p:cNvPr id="3" name="Content Placeholder 2"/>
          <p:cNvSpPr>
            <a:spLocks noGrp="1"/>
          </p:cNvSpPr>
          <p:nvPr>
            <p:ph sz="quarter" idx="1"/>
          </p:nvPr>
        </p:nvSpPr>
        <p:spPr>
          <a:xfrm>
            <a:off x="332232" y="1441812"/>
            <a:ext cx="8503920" cy="5416188"/>
          </a:xfrm>
        </p:spPr>
        <p:txBody>
          <a:bodyPr>
            <a:normAutofit fontScale="92500" lnSpcReduction="20000"/>
          </a:bodyPr>
          <a:lstStyle/>
          <a:p>
            <a:pPr marL="0" indent="0">
              <a:lnSpc>
                <a:spcPct val="110000"/>
              </a:lnSpc>
              <a:buNone/>
            </a:pPr>
            <a:r>
              <a:rPr lang="en-US" dirty="0" smtClean="0"/>
              <a:t>…can help disengaged, passive, confused or discouraged students become </a:t>
            </a:r>
            <a:r>
              <a:rPr lang="en-US" b="1" dirty="0" smtClean="0"/>
              <a:t>connected</a:t>
            </a:r>
            <a:r>
              <a:rPr lang="en-US" dirty="0" smtClean="0"/>
              <a:t> to school and to learning. By making their commitments to students and subjects </a:t>
            </a:r>
            <a:r>
              <a:rPr lang="en-US" b="1" dirty="0" smtClean="0"/>
              <a:t>regularly visible</a:t>
            </a:r>
            <a:r>
              <a:rPr lang="en-US" dirty="0" smtClean="0"/>
              <a:t>, some teachers emerge as stimulating personality who </a:t>
            </a:r>
            <a:r>
              <a:rPr lang="en-US" b="1" dirty="0" smtClean="0"/>
              <a:t>breath life into learning</a:t>
            </a:r>
            <a:r>
              <a:rPr lang="en-US" dirty="0" smtClean="0"/>
              <a:t>. They get </a:t>
            </a:r>
            <a:r>
              <a:rPr lang="en-US" b="1" dirty="0" smtClean="0"/>
              <a:t>respected</a:t>
            </a:r>
            <a:r>
              <a:rPr lang="en-US" dirty="0" smtClean="0"/>
              <a:t> as role models or mentors. Students develop </a:t>
            </a:r>
            <a:r>
              <a:rPr lang="en-US" b="1" dirty="0" smtClean="0"/>
              <a:t>lasting interests </a:t>
            </a:r>
            <a:r>
              <a:rPr lang="en-US" dirty="0" smtClean="0"/>
              <a:t>through teachers enthusiastic, representations of subjects or they develop interest in subjects because </a:t>
            </a:r>
            <a:r>
              <a:rPr lang="en-US" b="1" dirty="0" smtClean="0"/>
              <a:t>teachers show enthusiasm for the students</a:t>
            </a:r>
            <a:r>
              <a:rPr lang="en-US" dirty="0" smtClean="0"/>
              <a:t>. </a:t>
            </a:r>
            <a:r>
              <a:rPr lang="en-US" dirty="0" smtClean="0">
                <a:solidFill>
                  <a:srgbClr val="FF0000"/>
                </a:solidFill>
              </a:rPr>
              <a:t>A few become actual apprentices. </a:t>
            </a:r>
            <a:r>
              <a:rPr lang="en-US" dirty="0" smtClean="0"/>
              <a:t>Positive relationships with their instructors can motivate students when other incentives fail. Personalization should not be confused with social work. It is directly linked to the promotion of academic learning. </a:t>
            </a:r>
            <a:endParaRPr lang="en-US" dirty="0"/>
          </a:p>
        </p:txBody>
      </p:sp>
      <p:sp>
        <p:nvSpPr>
          <p:cNvPr id="4" name="TextBox 3"/>
          <p:cNvSpPr txBox="1"/>
          <p:nvPr/>
        </p:nvSpPr>
        <p:spPr>
          <a:xfrm>
            <a:off x="5909313" y="776211"/>
            <a:ext cx="2973027" cy="369332"/>
          </a:xfrm>
          <a:prstGeom prst="rect">
            <a:avLst/>
          </a:prstGeom>
          <a:noFill/>
        </p:spPr>
        <p:txBody>
          <a:bodyPr wrap="none" rtlCol="0">
            <a:spAutoFit/>
          </a:bodyPr>
          <a:lstStyle/>
          <a:p>
            <a:r>
              <a:rPr lang="en-US" dirty="0" smtClean="0"/>
              <a:t>Carol Ann Tomlinson 2009</a:t>
            </a:r>
            <a:endParaRPr lang="en-US" dirty="0"/>
          </a:p>
        </p:txBody>
      </p:sp>
    </p:spTree>
    <p:extLst>
      <p:ext uri="{BB962C8B-B14F-4D97-AF65-F5344CB8AC3E}">
        <p14:creationId xmlns:p14="http://schemas.microsoft.com/office/powerpoint/2010/main" val="276209008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Pick a  column. Think, pair share. </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8272870"/>
              </p:ext>
            </p:extLst>
          </p:nvPr>
        </p:nvGraphicFramePr>
        <p:xfrm>
          <a:off x="388074" y="1527175"/>
          <a:ext cx="8417789" cy="4485640"/>
        </p:xfrm>
        <a:graphic>
          <a:graphicData uri="http://schemas.openxmlformats.org/drawingml/2006/table">
            <a:tbl>
              <a:tblPr firstRow="1" bandRow="1">
                <a:tableStyleId>{5C22544A-7EE6-4342-B048-85BDC9FD1C3A}</a:tableStyleId>
              </a:tblPr>
              <a:tblGrid>
                <a:gridCol w="2748297"/>
                <a:gridCol w="2834746"/>
                <a:gridCol w="2834746"/>
              </a:tblGrid>
              <a:tr h="370840">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sz="2400" dirty="0" smtClean="0">
                          <a:latin typeface="Arial Black"/>
                          <a:cs typeface="Arial Black"/>
                        </a:rPr>
                        <a:t>Write a definition of differentiation you feel clarifies its key intent, elements and principles.</a:t>
                      </a:r>
                      <a:endParaRPr lang="en-US" sz="2400" dirty="0">
                        <a:latin typeface="Arial Black"/>
                        <a:cs typeface="Arial Black"/>
                      </a:endParaRPr>
                    </a:p>
                  </a:txBody>
                  <a:tcPr/>
                </a:tc>
                <a:tc>
                  <a:txBody>
                    <a:bodyPr/>
                    <a:lstStyle/>
                    <a:p>
                      <a:r>
                        <a:rPr lang="en-US" sz="2400" dirty="0" smtClean="0">
                          <a:latin typeface="Chalkduster"/>
                          <a:cs typeface="Chalkduster"/>
                        </a:rPr>
                        <a:t>Explain to a new teacher what differentiation is in terms of what a teacher would be doing</a:t>
                      </a:r>
                      <a:r>
                        <a:rPr lang="en-US" sz="2400" baseline="0" dirty="0" smtClean="0">
                          <a:latin typeface="Chalkduster"/>
                          <a:cs typeface="Chalkduster"/>
                        </a:rPr>
                        <a:t> in the classroom and why . </a:t>
                      </a:r>
                      <a:endParaRPr lang="en-US" sz="2400" dirty="0">
                        <a:latin typeface="Chalkduster"/>
                        <a:cs typeface="Chalkduster"/>
                      </a:endParaRPr>
                    </a:p>
                  </a:txBody>
                  <a:tcPr/>
                </a:tc>
                <a:tc>
                  <a:txBody>
                    <a:bodyPr/>
                    <a:lstStyle/>
                    <a:p>
                      <a:r>
                        <a:rPr lang="en-US" sz="2400" dirty="0" smtClean="0">
                          <a:latin typeface="Lucida Calligraphy"/>
                          <a:cs typeface="Lucida Calligraphy"/>
                        </a:rPr>
                        <a:t>Develop a metaphor, analogy or visual symbol that you think represents and clarifies what’s important to understand about differentiation. </a:t>
                      </a:r>
                      <a:endParaRPr lang="en-US" sz="2400" dirty="0">
                        <a:latin typeface="Lucida Calligraphy"/>
                        <a:cs typeface="Lucida Calligraphy"/>
                      </a:endParaRPr>
                    </a:p>
                  </a:txBody>
                  <a:tcPr/>
                </a:tc>
              </a:tr>
            </a:tbl>
          </a:graphicData>
        </a:graphic>
      </p:graphicFrame>
    </p:spTree>
    <p:extLst>
      <p:ext uri="{BB962C8B-B14F-4D97-AF65-F5344CB8AC3E}">
        <p14:creationId xmlns:p14="http://schemas.microsoft.com/office/powerpoint/2010/main" val="70146989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7"/>
            <a:ext cx="8503920" cy="5194233"/>
          </a:xfrm>
        </p:spPr>
        <p:txBody>
          <a:bodyPr>
            <a:normAutofit fontScale="92500" lnSpcReduction="10000"/>
          </a:bodyPr>
          <a:lstStyle/>
          <a:p>
            <a:pPr>
              <a:lnSpc>
                <a:spcPct val="130000"/>
              </a:lnSpc>
            </a:pPr>
            <a:r>
              <a:rPr lang="en-US" dirty="0"/>
              <a:t>Differentiation is the right of each pupil to be taught in a way specifically tailored to their individual learning needs.   The process of differentiation, consequently, is the adjustment of the teaching process to meet the differing learning needs of the pupils, and it involves every teacher having </a:t>
            </a:r>
            <a:r>
              <a:rPr lang="en-US" b="1" dirty="0"/>
              <a:t>sufficient appropriate </a:t>
            </a:r>
            <a:r>
              <a:rPr lang="en-US" dirty="0"/>
              <a:t>knowledge of the pupils, PLUS the ability to plan and deliver </a:t>
            </a:r>
            <a:r>
              <a:rPr lang="en-US" b="1" dirty="0"/>
              <a:t>suitable lessons effectively</a:t>
            </a:r>
            <a:r>
              <a:rPr lang="en-US" dirty="0"/>
              <a:t>, so as to help all pupils individually to </a:t>
            </a:r>
            <a:r>
              <a:rPr lang="en-US" dirty="0" err="1"/>
              <a:t>maximise</a:t>
            </a:r>
            <a:r>
              <a:rPr lang="en-US" dirty="0"/>
              <a:t> their learning, whatever their individual situation.</a:t>
            </a:r>
            <a:br>
              <a:rPr lang="en-US" dirty="0"/>
            </a:br>
            <a:endParaRPr lang="en-US" dirty="0"/>
          </a:p>
        </p:txBody>
      </p:sp>
      <p:sp>
        <p:nvSpPr>
          <p:cNvPr id="4" name="TextBox 3"/>
          <p:cNvSpPr txBox="1"/>
          <p:nvPr/>
        </p:nvSpPr>
        <p:spPr>
          <a:xfrm>
            <a:off x="1164222" y="307411"/>
            <a:ext cx="6307202" cy="584776"/>
          </a:xfrm>
          <a:prstGeom prst="rect">
            <a:avLst/>
          </a:prstGeom>
          <a:noFill/>
        </p:spPr>
        <p:txBody>
          <a:bodyPr wrap="none" rtlCol="0">
            <a:spAutoFit/>
          </a:bodyPr>
          <a:lstStyle/>
          <a:p>
            <a:r>
              <a:rPr lang="en-US" sz="3200" dirty="0" smtClean="0"/>
              <a:t>21</a:t>
            </a:r>
            <a:r>
              <a:rPr lang="en-US" sz="3200" baseline="30000" dirty="0" smtClean="0"/>
              <a:t>st</a:t>
            </a:r>
            <a:r>
              <a:rPr lang="en-US" sz="3200" dirty="0" smtClean="0"/>
              <a:t> century teaching and learning</a:t>
            </a:r>
            <a:endParaRPr lang="en-US" sz="3200" dirty="0"/>
          </a:p>
        </p:txBody>
      </p:sp>
    </p:spTree>
    <p:extLst>
      <p:ext uri="{BB962C8B-B14F-4D97-AF65-F5344CB8AC3E}">
        <p14:creationId xmlns:p14="http://schemas.microsoft.com/office/powerpoint/2010/main" val="27801108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It means that teachers proactively plan varied approaches to what students need to learn, how they will learn it and/or how they will show what they have learned in order to increase the likelihood that each student will learn as much as he or she can as effectively as possible. </a:t>
            </a:r>
          </a:p>
          <a:p>
            <a:endParaRPr lang="en-US" dirty="0"/>
          </a:p>
          <a:p>
            <a:pPr marL="0" indent="0">
              <a:buNone/>
            </a:pPr>
            <a:endParaRPr lang="en-US" dirty="0" smtClean="0"/>
          </a:p>
          <a:p>
            <a:r>
              <a:rPr lang="en-US" dirty="0" smtClean="0"/>
              <a:t>Complete the checklist – what does differentiation look like in your classroom?</a:t>
            </a:r>
            <a:endParaRPr lang="en-US" dirty="0"/>
          </a:p>
        </p:txBody>
      </p:sp>
    </p:spTree>
    <p:extLst>
      <p:ext uri="{BB962C8B-B14F-4D97-AF65-F5344CB8AC3E}">
        <p14:creationId xmlns:p14="http://schemas.microsoft.com/office/powerpoint/2010/main" val="17094939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Jigsaw Activity</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Differentiation is responsive teaching rather than one size fits all. </a:t>
            </a:r>
          </a:p>
          <a:p>
            <a:pPr marL="514350" indent="-514350">
              <a:buFont typeface="+mj-lt"/>
              <a:buAutoNum type="arabicPeriod"/>
            </a:pPr>
            <a:r>
              <a:rPr lang="en-US" dirty="0" smtClean="0"/>
              <a:t>Differentiation is respectful teaching.</a:t>
            </a:r>
          </a:p>
          <a:p>
            <a:pPr marL="514350" indent="-514350">
              <a:buFont typeface="+mj-lt"/>
              <a:buAutoNum type="arabicPeriod"/>
            </a:pPr>
            <a:r>
              <a:rPr lang="en-NZ" sz="2800" dirty="0"/>
              <a:t>Differentiation is planning for the unpredictability of the classroom</a:t>
            </a:r>
            <a:r>
              <a:rPr lang="en-NZ" sz="2800" dirty="0" smtClean="0"/>
              <a:t>.</a:t>
            </a:r>
          </a:p>
          <a:p>
            <a:pPr marL="514350" indent="-514350">
              <a:buFont typeface="+mj-lt"/>
              <a:buAutoNum type="arabicPeriod"/>
            </a:pPr>
            <a:r>
              <a:rPr lang="en-US" sz="2800" dirty="0"/>
              <a:t>Differentiation is an entitlement, not a teaching strategy. </a:t>
            </a:r>
          </a:p>
          <a:p>
            <a:endParaRPr lang="en-GB" sz="2800" dirty="0"/>
          </a:p>
          <a:p>
            <a:pPr marL="0" indent="0">
              <a:buNone/>
            </a:pPr>
            <a:endParaRPr lang="en-US" dirty="0"/>
          </a:p>
        </p:txBody>
      </p:sp>
    </p:spTree>
    <p:extLst>
      <p:ext uri="{BB962C8B-B14F-4D97-AF65-F5344CB8AC3E}">
        <p14:creationId xmlns:p14="http://schemas.microsoft.com/office/powerpoint/2010/main" val="421204564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Differentiation: what is it?</a:t>
            </a:r>
            <a:endParaRPr lang="en-US" dirty="0"/>
          </a:p>
        </p:txBody>
      </p:sp>
      <p:sp>
        <p:nvSpPr>
          <p:cNvPr id="3" name="Content Placeholder 2"/>
          <p:cNvSpPr>
            <a:spLocks noGrp="1"/>
          </p:cNvSpPr>
          <p:nvPr>
            <p:ph sz="quarter" idx="1"/>
          </p:nvPr>
        </p:nvSpPr>
        <p:spPr/>
        <p:txBody>
          <a:bodyPr>
            <a:normAutofit fontScale="85000" lnSpcReduction="10000"/>
          </a:bodyPr>
          <a:lstStyle/>
          <a:p>
            <a:pPr>
              <a:lnSpc>
                <a:spcPct val="90000"/>
              </a:lnSpc>
            </a:pPr>
            <a:r>
              <a:rPr lang="en-NZ" sz="3200" dirty="0">
                <a:ea typeface="ＭＳ Ｐゴシック" charset="0"/>
              </a:rPr>
              <a:t>A philosophy about education rather than a set of tools</a:t>
            </a:r>
          </a:p>
          <a:p>
            <a:pPr>
              <a:lnSpc>
                <a:spcPct val="90000"/>
              </a:lnSpc>
            </a:pPr>
            <a:r>
              <a:rPr lang="en-NZ" sz="3200" dirty="0">
                <a:ea typeface="ＭＳ Ｐゴシック" charset="0"/>
              </a:rPr>
              <a:t>Aims to put each student’s learning needs at the centre of the classroom and maximise each student’s learning capacity </a:t>
            </a:r>
          </a:p>
          <a:p>
            <a:pPr>
              <a:lnSpc>
                <a:spcPct val="90000"/>
              </a:lnSpc>
            </a:pPr>
            <a:r>
              <a:rPr lang="en-NZ" sz="3200" dirty="0">
                <a:ea typeface="ＭＳ Ｐゴシック" charset="0"/>
              </a:rPr>
              <a:t>Involves measuring students against their own starting point and plotting progress from there</a:t>
            </a:r>
          </a:p>
          <a:p>
            <a:pPr>
              <a:lnSpc>
                <a:spcPct val="90000"/>
              </a:lnSpc>
            </a:pPr>
            <a:r>
              <a:rPr lang="en-NZ" sz="3200" dirty="0">
                <a:ea typeface="ＭＳ Ｐゴシック" charset="0"/>
              </a:rPr>
              <a:t>Doesn’t mean different tasks for each learner, but enough flexibility in task design so that students find learning a good fit most of the time  </a:t>
            </a:r>
          </a:p>
          <a:p>
            <a:pPr>
              <a:lnSpc>
                <a:spcPct val="90000"/>
              </a:lnSpc>
            </a:pPr>
            <a:r>
              <a:rPr lang="en-NZ" sz="3200" dirty="0">
                <a:ea typeface="ＭＳ Ｐゴシック" charset="0"/>
              </a:rPr>
              <a:t>Not a new concept “a rose by any other name…”</a:t>
            </a:r>
          </a:p>
          <a:p>
            <a:pPr>
              <a:lnSpc>
                <a:spcPct val="90000"/>
              </a:lnSpc>
            </a:pPr>
            <a:r>
              <a:rPr lang="en-NZ" sz="3200" dirty="0">
                <a:ea typeface="ＭＳ Ｐゴシック" charset="0"/>
              </a:rPr>
              <a:t>Focusses equally on </a:t>
            </a:r>
            <a:r>
              <a:rPr lang="en-NZ" sz="3200" u="sng" dirty="0">
                <a:ea typeface="ＭＳ Ｐゴシック" charset="0"/>
              </a:rPr>
              <a:t>who</a:t>
            </a:r>
            <a:r>
              <a:rPr lang="en-NZ" sz="3200" dirty="0">
                <a:ea typeface="ＭＳ Ｐゴシック" charset="0"/>
              </a:rPr>
              <a:t> we teach and </a:t>
            </a:r>
            <a:r>
              <a:rPr lang="en-NZ" sz="3200" u="sng" dirty="0">
                <a:ea typeface="ＭＳ Ｐゴシック" charset="0"/>
              </a:rPr>
              <a:t>what </a:t>
            </a:r>
            <a:r>
              <a:rPr lang="en-NZ" sz="3200" dirty="0">
                <a:ea typeface="ＭＳ Ｐゴシック" charset="0"/>
              </a:rPr>
              <a:t>we teach</a:t>
            </a:r>
          </a:p>
          <a:p>
            <a:endParaRPr lang="en-US" sz="3200" b="1" dirty="0" smtClean="0"/>
          </a:p>
        </p:txBody>
      </p:sp>
    </p:spTree>
    <p:extLst>
      <p:ext uri="{BB962C8B-B14F-4D97-AF65-F5344CB8AC3E}">
        <p14:creationId xmlns:p14="http://schemas.microsoft.com/office/powerpoint/2010/main" val="97963734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272" y="333826"/>
            <a:ext cx="8534400" cy="758952"/>
          </a:xfrm>
        </p:spPr>
        <p:txBody>
          <a:bodyPr>
            <a:normAutofit fontScale="90000"/>
          </a:bodyPr>
          <a:lstStyle/>
          <a:p>
            <a:r>
              <a:rPr lang="en-US" dirty="0" smtClean="0"/>
              <a:t>Principles of differentiation</a:t>
            </a:r>
            <a:br>
              <a:rPr lang="en-US" dirty="0" smtClean="0"/>
            </a:br>
            <a:endParaRPr lang="en-US" dirty="0"/>
          </a:p>
        </p:txBody>
      </p:sp>
      <p:sp>
        <p:nvSpPr>
          <p:cNvPr id="3" name="Content Placeholder 2"/>
          <p:cNvSpPr>
            <a:spLocks noGrp="1"/>
          </p:cNvSpPr>
          <p:nvPr>
            <p:ph sz="quarter" idx="1"/>
          </p:nvPr>
        </p:nvSpPr>
        <p:spPr/>
        <p:txBody>
          <a:bodyPr/>
          <a:lstStyle/>
          <a:p>
            <a:endParaRPr lang="en-US"/>
          </a:p>
        </p:txBody>
      </p:sp>
      <p:sp>
        <p:nvSpPr>
          <p:cNvPr id="4" name="Rectangle 3"/>
          <p:cNvSpPr>
            <a:spLocks noGrp="1" noChangeArrowheads="1"/>
          </p:cNvSpPr>
          <p:nvPr/>
        </p:nvSpPr>
        <p:spPr bwMode="auto">
          <a:xfrm>
            <a:off x="522480" y="1635905"/>
            <a:ext cx="8110537"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75000"/>
              <a:buFont typeface="Wingdings" charset="0"/>
              <a:buChar char="n"/>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folHlink"/>
              </a:buClr>
              <a:buSzPct val="70000"/>
              <a:buFont typeface="Wingdings" charset="0"/>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ea typeface="+mn-ea"/>
              </a:defRPr>
            </a:lvl5pPr>
            <a:lvl6pPr marL="2514600" indent="-228600" algn="l" rtl="0" fontAlgn="base">
              <a:spcBef>
                <a:spcPct val="20000"/>
              </a:spcBef>
              <a:spcAft>
                <a:spcPct val="0"/>
              </a:spcAft>
              <a:buClr>
                <a:schemeClr val="tx1"/>
              </a:buClr>
              <a:buSzPct val="85000"/>
              <a:buChar char="•"/>
              <a:defRPr sz="2000">
                <a:solidFill>
                  <a:schemeClr val="tx1"/>
                </a:solidFill>
                <a:latin typeface="+mn-lt"/>
                <a:ea typeface="+mn-ea"/>
              </a:defRPr>
            </a:lvl6pPr>
            <a:lvl7pPr marL="2971800" indent="-228600" algn="l" rtl="0" fontAlgn="base">
              <a:spcBef>
                <a:spcPct val="20000"/>
              </a:spcBef>
              <a:spcAft>
                <a:spcPct val="0"/>
              </a:spcAft>
              <a:buClr>
                <a:schemeClr val="tx1"/>
              </a:buClr>
              <a:buSzPct val="85000"/>
              <a:buChar char="•"/>
              <a:defRPr sz="2000">
                <a:solidFill>
                  <a:schemeClr val="tx1"/>
                </a:solidFill>
                <a:latin typeface="+mn-lt"/>
                <a:ea typeface="+mn-ea"/>
              </a:defRPr>
            </a:lvl7pPr>
            <a:lvl8pPr marL="3429000" indent="-228600" algn="l" rtl="0" fontAlgn="base">
              <a:spcBef>
                <a:spcPct val="20000"/>
              </a:spcBef>
              <a:spcAft>
                <a:spcPct val="0"/>
              </a:spcAft>
              <a:buClr>
                <a:schemeClr val="tx1"/>
              </a:buClr>
              <a:buSzPct val="85000"/>
              <a:buChar char="•"/>
              <a:defRPr sz="2000">
                <a:solidFill>
                  <a:schemeClr val="tx1"/>
                </a:solidFill>
                <a:latin typeface="+mn-lt"/>
                <a:ea typeface="+mn-ea"/>
              </a:defRPr>
            </a:lvl8pPr>
            <a:lvl9pPr marL="3886200" indent="-228600" algn="l" rtl="0" fontAlgn="base">
              <a:spcBef>
                <a:spcPct val="20000"/>
              </a:spcBef>
              <a:spcAft>
                <a:spcPct val="0"/>
              </a:spcAft>
              <a:buClr>
                <a:schemeClr val="tx1"/>
              </a:buClr>
              <a:buSzPct val="85000"/>
              <a:buChar char="•"/>
              <a:defRPr sz="2000">
                <a:solidFill>
                  <a:schemeClr val="tx1"/>
                </a:solidFill>
                <a:latin typeface="+mn-lt"/>
                <a:ea typeface="+mn-ea"/>
              </a:defRPr>
            </a:lvl9pPr>
          </a:lstStyle>
          <a:p>
            <a:pPr eaLnBrk="1" hangingPunct="1">
              <a:defRPr/>
            </a:pPr>
            <a:r>
              <a:rPr lang="en-US" dirty="0" smtClean="0">
                <a:cs typeface="+mn-cs"/>
              </a:rPr>
              <a:t>Students and teachers partners in learning</a:t>
            </a:r>
          </a:p>
          <a:p>
            <a:pPr eaLnBrk="1" hangingPunct="1">
              <a:defRPr/>
            </a:pPr>
            <a:r>
              <a:rPr lang="en-US" dirty="0" smtClean="0">
                <a:cs typeface="+mn-cs"/>
              </a:rPr>
              <a:t>Flexibility</a:t>
            </a:r>
          </a:p>
          <a:p>
            <a:pPr eaLnBrk="1" hangingPunct="1">
              <a:defRPr/>
            </a:pPr>
            <a:r>
              <a:rPr lang="en-US" dirty="0" smtClean="0">
                <a:cs typeface="+mn-cs"/>
              </a:rPr>
              <a:t>Active and ongoing assessment of learner needs</a:t>
            </a:r>
          </a:p>
          <a:p>
            <a:pPr eaLnBrk="1" hangingPunct="1">
              <a:defRPr/>
            </a:pPr>
            <a:r>
              <a:rPr lang="en-US" dirty="0" smtClean="0">
                <a:cs typeface="+mn-cs"/>
              </a:rPr>
              <a:t>Responding to readiness, interest and learning profile</a:t>
            </a:r>
          </a:p>
        </p:txBody>
      </p:sp>
    </p:spTree>
    <p:extLst>
      <p:ext uri="{BB962C8B-B14F-4D97-AF65-F5344CB8AC3E}">
        <p14:creationId xmlns:p14="http://schemas.microsoft.com/office/powerpoint/2010/main" val="400141568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Knowing the learner</a:t>
            </a:r>
            <a:endParaRPr lang="en-US" dirty="0"/>
          </a:p>
        </p:txBody>
      </p:sp>
      <p:sp>
        <p:nvSpPr>
          <p:cNvPr id="3" name="Content Placeholder 2"/>
          <p:cNvSpPr>
            <a:spLocks noGrp="1"/>
          </p:cNvSpPr>
          <p:nvPr>
            <p:ph sz="quarter" idx="1"/>
          </p:nvPr>
        </p:nvSpPr>
        <p:spPr/>
        <p:txBody>
          <a:bodyPr/>
          <a:lstStyle/>
          <a:p>
            <a:r>
              <a:rPr lang="en-US" dirty="0" smtClean="0"/>
              <a:t>What does this mean?</a:t>
            </a:r>
          </a:p>
          <a:p>
            <a:r>
              <a:rPr lang="en-US" dirty="0" smtClean="0"/>
              <a:t>How do we do this</a:t>
            </a: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611559" y="2610332"/>
            <a:ext cx="8020847" cy="4044838"/>
          </a:xfrm>
          <a:prstGeom prst="rect">
            <a:avLst/>
          </a:prstGeom>
        </p:spPr>
      </p:pic>
    </p:spTree>
    <p:extLst>
      <p:ext uri="{BB962C8B-B14F-4D97-AF65-F5344CB8AC3E}">
        <p14:creationId xmlns:p14="http://schemas.microsoft.com/office/powerpoint/2010/main" val="363545538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different needs?</a:t>
            </a:r>
            <a:endParaRPr lang="en-US" dirty="0"/>
          </a:p>
        </p:txBody>
      </p:sp>
      <p:sp>
        <p:nvSpPr>
          <p:cNvPr id="3" name="Content Placeholder 2"/>
          <p:cNvSpPr>
            <a:spLocks noGrp="1"/>
          </p:cNvSpPr>
          <p:nvPr>
            <p:ph sz="quarter" idx="1"/>
          </p:nvPr>
        </p:nvSpPr>
        <p:spPr/>
        <p:txBody>
          <a:bodyPr/>
          <a:lstStyle/>
          <a:p>
            <a:r>
              <a:rPr lang="en-US" dirty="0"/>
              <a:t>English as a Second Language, </a:t>
            </a:r>
            <a:endParaRPr lang="en-US" dirty="0" smtClean="0"/>
          </a:p>
          <a:p>
            <a:r>
              <a:rPr lang="en-US" dirty="0" smtClean="0"/>
              <a:t>Physical </a:t>
            </a:r>
            <a:r>
              <a:rPr lang="en-US" dirty="0"/>
              <a:t>Disability, </a:t>
            </a:r>
            <a:endParaRPr lang="en-US" dirty="0" smtClean="0"/>
          </a:p>
          <a:p>
            <a:r>
              <a:rPr lang="en-US" dirty="0" smtClean="0"/>
              <a:t>Visual </a:t>
            </a:r>
            <a:r>
              <a:rPr lang="en-US" dirty="0"/>
              <a:t>Impairment, </a:t>
            </a:r>
            <a:endParaRPr lang="en-US" dirty="0" smtClean="0"/>
          </a:p>
          <a:p>
            <a:r>
              <a:rPr lang="en-US" dirty="0" smtClean="0"/>
              <a:t>Literacy </a:t>
            </a:r>
            <a:r>
              <a:rPr lang="en-US" dirty="0"/>
              <a:t>(both the illiterate and the highly articulate</a:t>
            </a:r>
            <a:r>
              <a:rPr lang="en-US" dirty="0" smtClean="0"/>
              <a:t>)</a:t>
            </a:r>
          </a:p>
          <a:p>
            <a:r>
              <a:rPr lang="en-US" dirty="0" smtClean="0"/>
              <a:t> </a:t>
            </a:r>
            <a:r>
              <a:rPr lang="en-US" dirty="0"/>
              <a:t>Emotional and Behavioral </a:t>
            </a:r>
            <a:r>
              <a:rPr lang="en-US" dirty="0" smtClean="0"/>
              <a:t>issues.</a:t>
            </a:r>
          </a:p>
          <a:p>
            <a:r>
              <a:rPr lang="en-US" dirty="0" smtClean="0"/>
              <a:t>Gifted </a:t>
            </a:r>
            <a:r>
              <a:rPr lang="en-US" dirty="0"/>
              <a:t>and talented students </a:t>
            </a:r>
          </a:p>
          <a:p>
            <a:r>
              <a:rPr lang="en-US" dirty="0" smtClean="0"/>
              <a:t>Special </a:t>
            </a:r>
            <a:r>
              <a:rPr lang="en-US" dirty="0"/>
              <a:t>Educational </a:t>
            </a:r>
            <a:r>
              <a:rPr lang="en-US" dirty="0" smtClean="0"/>
              <a:t>Needs</a:t>
            </a:r>
            <a:endParaRPr lang="en-US" dirty="0"/>
          </a:p>
          <a:p>
            <a:r>
              <a:rPr lang="en-US" dirty="0" smtClean="0"/>
              <a:t>Cultural differences</a:t>
            </a:r>
            <a:endParaRPr lang="en-US" dirty="0"/>
          </a:p>
        </p:txBody>
      </p:sp>
    </p:spTree>
    <p:extLst>
      <p:ext uri="{BB962C8B-B14F-4D97-AF65-F5344CB8AC3E}">
        <p14:creationId xmlns:p14="http://schemas.microsoft.com/office/powerpoint/2010/main" val="1229725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Intentions</a:t>
            </a:r>
            <a:endParaRPr lang="en-US" dirty="0"/>
          </a:p>
        </p:txBody>
      </p:sp>
      <p:sp>
        <p:nvSpPr>
          <p:cNvPr id="3" name="Content Placeholder 2"/>
          <p:cNvSpPr>
            <a:spLocks noGrp="1"/>
          </p:cNvSpPr>
          <p:nvPr>
            <p:ph sz="quarter" idx="1"/>
          </p:nvPr>
        </p:nvSpPr>
        <p:spPr/>
        <p:txBody>
          <a:bodyPr/>
          <a:lstStyle/>
          <a:p>
            <a:pPr lvl="0"/>
            <a:r>
              <a:rPr lang="en-NZ" dirty="0"/>
              <a:t>Understand what differentiation in a classroom setting looks like.</a:t>
            </a:r>
            <a:endParaRPr lang="en-US" dirty="0"/>
          </a:p>
          <a:p>
            <a:pPr lvl="0"/>
            <a:r>
              <a:rPr lang="en-NZ" dirty="0"/>
              <a:t>Understand why it is an </a:t>
            </a:r>
            <a:r>
              <a:rPr lang="en-NZ" dirty="0" smtClean="0"/>
              <a:t>entiltlement </a:t>
            </a:r>
            <a:r>
              <a:rPr lang="en-NZ" dirty="0"/>
              <a:t>for students and therefore an important consideration in teaching practice. </a:t>
            </a:r>
            <a:endParaRPr lang="en-US" dirty="0"/>
          </a:p>
          <a:p>
            <a:pPr lvl="0"/>
            <a:r>
              <a:rPr lang="en-NZ" dirty="0"/>
              <a:t>Consider approaches for differentiation by content, process and products. </a:t>
            </a:r>
            <a:endParaRPr lang="en-US" dirty="0"/>
          </a:p>
          <a:p>
            <a:endParaRPr lang="en-US" dirty="0"/>
          </a:p>
        </p:txBody>
      </p:sp>
    </p:spTree>
    <p:extLst>
      <p:ext uri="{BB962C8B-B14F-4D97-AF65-F5344CB8AC3E}">
        <p14:creationId xmlns:p14="http://schemas.microsoft.com/office/powerpoint/2010/main" val="167195780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indent="0">
              <a:buNone/>
            </a:pPr>
            <a:endParaRPr lang="en-US" dirty="0"/>
          </a:p>
        </p:txBody>
      </p:sp>
      <p:sp>
        <p:nvSpPr>
          <p:cNvPr id="4" name="Text Placeholder 1"/>
          <p:cNvSpPr txBox="1">
            <a:spLocks/>
          </p:cNvSpPr>
          <p:nvPr/>
        </p:nvSpPr>
        <p:spPr>
          <a:xfrm>
            <a:off x="1205139" y="2090057"/>
            <a:ext cx="6775450" cy="3186113"/>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AU" sz="2800" dirty="0" smtClean="0"/>
              <a:t>Have a 2 minute conversation with the person next to you. One person will be the listener the other will be the speaker. </a:t>
            </a:r>
          </a:p>
          <a:p>
            <a:r>
              <a:rPr lang="en-AU" sz="2800" dirty="0" smtClean="0"/>
              <a:t>The rule is:  the speaker must leave out words that contain the letter ‘s’. </a:t>
            </a:r>
            <a:endParaRPr lang="en-US" sz="2800" dirty="0"/>
          </a:p>
        </p:txBody>
      </p:sp>
      <p:sp>
        <p:nvSpPr>
          <p:cNvPr id="5" name="Title 2"/>
          <p:cNvSpPr txBox="1">
            <a:spLocks/>
          </p:cNvSpPr>
          <p:nvPr/>
        </p:nvSpPr>
        <p:spPr>
          <a:xfrm>
            <a:off x="563555" y="244741"/>
            <a:ext cx="7772400" cy="1228266"/>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AU" dirty="0" smtClean="0"/>
              <a:t>Activity 3</a:t>
            </a:r>
            <a:br>
              <a:rPr lang="en-AU" dirty="0" smtClean="0"/>
            </a:br>
            <a:r>
              <a:rPr lang="en-AU" dirty="0" smtClean="0"/>
              <a:t>Take a walk in your student’s shoes</a:t>
            </a:r>
            <a:endParaRPr lang="en-US" dirty="0"/>
          </a:p>
        </p:txBody>
      </p:sp>
    </p:spTree>
    <p:extLst>
      <p:ext uri="{BB962C8B-B14F-4D97-AF65-F5344CB8AC3E}">
        <p14:creationId xmlns:p14="http://schemas.microsoft.com/office/powerpoint/2010/main" val="263250297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spelling important?</a:t>
            </a:r>
            <a:endParaRPr lang="en-US" dirty="0"/>
          </a:p>
        </p:txBody>
      </p:sp>
      <p:sp>
        <p:nvSpPr>
          <p:cNvPr id="3" name="Content Placeholder 2"/>
          <p:cNvSpPr>
            <a:spLocks noGrp="1"/>
          </p:cNvSpPr>
          <p:nvPr>
            <p:ph sz="quarter" idx="1"/>
          </p:nvPr>
        </p:nvSpPr>
        <p:spPr/>
        <p:txBody>
          <a:bodyPr/>
          <a:lstStyle/>
          <a:p>
            <a:pPr marL="274320" lvl="1">
              <a:buClr>
                <a:schemeClr val="accent1"/>
              </a:buClr>
              <a:buSzPct val="85000"/>
              <a:buFont typeface="Wingdings 2"/>
              <a:buChar char=""/>
            </a:pPr>
            <a:r>
              <a:rPr lang="en-US" sz="2300" dirty="0" err="1"/>
              <a:t>i</a:t>
            </a:r>
            <a:r>
              <a:rPr lang="en-US" sz="2300" dirty="0"/>
              <a:t> </a:t>
            </a:r>
            <a:r>
              <a:rPr lang="en-US" sz="2300" dirty="0" err="1"/>
              <a:t>cdnuolt</a:t>
            </a:r>
            <a:r>
              <a:rPr lang="en-US" sz="2300" dirty="0"/>
              <a:t> </a:t>
            </a:r>
            <a:r>
              <a:rPr lang="en-US" sz="2300" dirty="0" err="1"/>
              <a:t>blveiee</a:t>
            </a:r>
            <a:r>
              <a:rPr lang="en-US" sz="2300" dirty="0"/>
              <a:t> </a:t>
            </a:r>
            <a:r>
              <a:rPr lang="en-US" sz="2300" dirty="0" err="1"/>
              <a:t>taht</a:t>
            </a:r>
            <a:r>
              <a:rPr lang="en-US" sz="2300" dirty="0"/>
              <a:t> I </a:t>
            </a:r>
            <a:r>
              <a:rPr lang="en-US" sz="2300" dirty="0" err="1"/>
              <a:t>cluod</a:t>
            </a:r>
            <a:r>
              <a:rPr lang="en-US" sz="2300" dirty="0"/>
              <a:t> </a:t>
            </a:r>
            <a:r>
              <a:rPr lang="en-US" sz="2300" dirty="0" err="1"/>
              <a:t>aulaclty</a:t>
            </a:r>
            <a:r>
              <a:rPr lang="en-US" sz="2300" dirty="0"/>
              <a:t> </a:t>
            </a:r>
            <a:r>
              <a:rPr lang="en-US" sz="2300" dirty="0" err="1"/>
              <a:t>uesdnatnrd</a:t>
            </a:r>
            <a:r>
              <a:rPr lang="en-US" sz="2300" dirty="0"/>
              <a:t> </a:t>
            </a:r>
            <a:r>
              <a:rPr lang="en-US" sz="2300" dirty="0" err="1"/>
              <a:t>waht</a:t>
            </a:r>
            <a:r>
              <a:rPr lang="en-US" sz="2300" dirty="0"/>
              <a:t/>
            </a:r>
            <a:br>
              <a:rPr lang="en-US" sz="2300" dirty="0"/>
            </a:br>
            <a:r>
              <a:rPr lang="en-US" sz="2300" dirty="0"/>
              <a:t>I was </a:t>
            </a:r>
            <a:r>
              <a:rPr lang="en-US" sz="2300" dirty="0" err="1"/>
              <a:t>rdanieg</a:t>
            </a:r>
            <a:r>
              <a:rPr lang="en-US" sz="2300" dirty="0"/>
              <a:t>. The </a:t>
            </a:r>
            <a:r>
              <a:rPr lang="en-US" sz="2300" dirty="0" err="1"/>
              <a:t>phaonmneal</a:t>
            </a:r>
            <a:r>
              <a:rPr lang="en-US" sz="2300" dirty="0"/>
              <a:t> </a:t>
            </a:r>
            <a:r>
              <a:rPr lang="en-US" sz="2300" dirty="0" err="1"/>
              <a:t>pweor</a:t>
            </a:r>
            <a:r>
              <a:rPr lang="en-US" sz="2300" dirty="0"/>
              <a:t> of the </a:t>
            </a:r>
            <a:r>
              <a:rPr lang="en-US" sz="2300" dirty="0" err="1"/>
              <a:t>hmuan</a:t>
            </a:r>
            <a:r>
              <a:rPr lang="en-US" sz="2300" dirty="0"/>
              <a:t> </a:t>
            </a:r>
            <a:r>
              <a:rPr lang="en-US" sz="2300" dirty="0" err="1"/>
              <a:t>mnid</a:t>
            </a:r>
            <a:r>
              <a:rPr lang="en-US" sz="2300" dirty="0"/>
              <a:t>, </a:t>
            </a:r>
            <a:r>
              <a:rPr lang="en-US" sz="2300" dirty="0" err="1"/>
              <a:t>aoccdrnig</a:t>
            </a:r>
            <a:r>
              <a:rPr lang="en-US" sz="2300" dirty="0"/>
              <a:t> to a </a:t>
            </a:r>
            <a:r>
              <a:rPr lang="en-US" sz="2300" dirty="0" err="1"/>
              <a:t>rs</a:t>
            </a:r>
            <a:r>
              <a:rPr lang="en-US" sz="2300" dirty="0"/>
              <a:t> </a:t>
            </a:r>
            <a:r>
              <a:rPr lang="en-US" sz="2300" dirty="0" err="1"/>
              <a:t>cheearch</a:t>
            </a:r>
            <a:r>
              <a:rPr lang="en-US" sz="2300" dirty="0"/>
              <a:t>  at </a:t>
            </a:r>
            <a:r>
              <a:rPr lang="en-US" sz="2300" dirty="0" err="1"/>
              <a:t>Cmabrigde</a:t>
            </a:r>
            <a:r>
              <a:rPr lang="en-US" sz="2300" dirty="0"/>
              <a:t> </a:t>
            </a:r>
            <a:r>
              <a:rPr lang="en-US" sz="2300" dirty="0" err="1"/>
              <a:t>Uinervtisy</a:t>
            </a:r>
            <a:r>
              <a:rPr lang="en-US" sz="2300" dirty="0"/>
              <a:t>, it </a:t>
            </a:r>
            <a:r>
              <a:rPr lang="en-US" sz="2300" dirty="0" err="1"/>
              <a:t>dseno't</a:t>
            </a:r>
            <a:r>
              <a:rPr lang="en-US" sz="2300" dirty="0"/>
              <a:t> </a:t>
            </a:r>
            <a:r>
              <a:rPr lang="en-US" sz="2300" dirty="0" err="1"/>
              <a:t>mtaetr</a:t>
            </a:r>
            <a:r>
              <a:rPr lang="en-US" sz="2300" dirty="0"/>
              <a:t> in </a:t>
            </a:r>
            <a:r>
              <a:rPr lang="en-US" sz="2300" dirty="0" err="1"/>
              <a:t>waht</a:t>
            </a:r>
            <a:r>
              <a:rPr lang="en-US" sz="2300" dirty="0"/>
              <a:t> </a:t>
            </a:r>
            <a:r>
              <a:rPr lang="en-US" sz="2300" dirty="0" err="1"/>
              <a:t>oerdr</a:t>
            </a:r>
            <a:r>
              <a:rPr lang="en-US" sz="2300" dirty="0"/>
              <a:t> the </a:t>
            </a:r>
            <a:r>
              <a:rPr lang="en-US" sz="2300" dirty="0" err="1"/>
              <a:t>ltteres</a:t>
            </a:r>
            <a:r>
              <a:rPr lang="en-US" sz="2300" dirty="0"/>
              <a:t> in a word  are, the </a:t>
            </a:r>
            <a:r>
              <a:rPr lang="en-US" sz="2300" dirty="0" err="1"/>
              <a:t>olny</a:t>
            </a:r>
            <a:r>
              <a:rPr lang="en-US" sz="2300" dirty="0"/>
              <a:t> </a:t>
            </a:r>
            <a:r>
              <a:rPr lang="en-US" sz="2300" dirty="0" err="1"/>
              <a:t>iproamtnt</a:t>
            </a:r>
            <a:r>
              <a:rPr lang="en-US" sz="2300" dirty="0"/>
              <a:t> </a:t>
            </a:r>
            <a:r>
              <a:rPr lang="en-US" sz="2300" dirty="0" err="1"/>
              <a:t>tihng</a:t>
            </a:r>
            <a:r>
              <a:rPr lang="en-US" sz="2300" dirty="0"/>
              <a:t> is </a:t>
            </a:r>
            <a:r>
              <a:rPr lang="en-US" sz="2300" dirty="0" err="1"/>
              <a:t>taht</a:t>
            </a:r>
            <a:r>
              <a:rPr lang="en-US" sz="2300" dirty="0"/>
              <a:t> the </a:t>
            </a:r>
            <a:r>
              <a:rPr lang="en-US" sz="2300" dirty="0" err="1"/>
              <a:t>frsit</a:t>
            </a:r>
            <a:r>
              <a:rPr lang="en-US" sz="2300" dirty="0"/>
              <a:t> and </a:t>
            </a:r>
            <a:r>
              <a:rPr lang="en-US" sz="2300" dirty="0" err="1"/>
              <a:t>lsat</a:t>
            </a:r>
            <a:r>
              <a:rPr lang="en-US" sz="2300" dirty="0"/>
              <a:t> </a:t>
            </a:r>
            <a:r>
              <a:rPr lang="en-US" sz="2300" dirty="0" err="1"/>
              <a:t>ltteer</a:t>
            </a:r>
            <a:r>
              <a:rPr lang="en-US" sz="2300" dirty="0"/>
              <a:t> be in the </a:t>
            </a:r>
            <a:r>
              <a:rPr lang="en-US" sz="2300" dirty="0" err="1"/>
              <a:t>rghit</a:t>
            </a:r>
            <a:r>
              <a:rPr lang="en-US" sz="2300" dirty="0"/>
              <a:t>  </a:t>
            </a:r>
            <a:r>
              <a:rPr lang="en-US" sz="2300" dirty="0" err="1"/>
              <a:t>pclae</a:t>
            </a:r>
            <a:r>
              <a:rPr lang="en-US" sz="2300" dirty="0"/>
              <a:t>. The </a:t>
            </a:r>
            <a:r>
              <a:rPr lang="en-US" sz="2300" dirty="0" err="1"/>
              <a:t>rset</a:t>
            </a:r>
            <a:r>
              <a:rPr lang="en-US" sz="2300" dirty="0"/>
              <a:t> can be a </a:t>
            </a:r>
            <a:r>
              <a:rPr lang="en-US" sz="2300" dirty="0" err="1"/>
              <a:t>taotl</a:t>
            </a:r>
            <a:r>
              <a:rPr lang="en-US" sz="2300" dirty="0"/>
              <a:t> </a:t>
            </a:r>
            <a:r>
              <a:rPr lang="en-US" sz="2300" dirty="0" err="1"/>
              <a:t>mses</a:t>
            </a:r>
            <a:r>
              <a:rPr lang="en-US" sz="2300" dirty="0"/>
              <a:t> and you can </a:t>
            </a:r>
            <a:r>
              <a:rPr lang="en-US" sz="2300" dirty="0" err="1"/>
              <a:t>sitll</a:t>
            </a:r>
            <a:r>
              <a:rPr lang="en-US" sz="2300" dirty="0"/>
              <a:t> </a:t>
            </a:r>
            <a:r>
              <a:rPr lang="en-US" sz="2300" dirty="0" err="1"/>
              <a:t>raed</a:t>
            </a:r>
            <a:r>
              <a:rPr lang="en-US" sz="2300" dirty="0"/>
              <a:t> it </a:t>
            </a:r>
            <a:r>
              <a:rPr lang="en-US" sz="2300" dirty="0" err="1"/>
              <a:t>whotuit</a:t>
            </a:r>
            <a:r>
              <a:rPr lang="en-US" sz="2300" dirty="0"/>
              <a:t> a </a:t>
            </a:r>
            <a:r>
              <a:rPr lang="en-US" sz="2300" dirty="0" err="1"/>
              <a:t>pboerlm</a:t>
            </a:r>
            <a:r>
              <a:rPr lang="en-US" sz="2300" dirty="0"/>
              <a:t>.</a:t>
            </a:r>
            <a:br>
              <a:rPr lang="en-US" sz="2300" dirty="0"/>
            </a:br>
            <a:r>
              <a:rPr lang="en-US" sz="2300" dirty="0" err="1"/>
              <a:t>Tihs</a:t>
            </a:r>
            <a:r>
              <a:rPr lang="en-US" sz="2300" dirty="0"/>
              <a:t> is </a:t>
            </a:r>
            <a:r>
              <a:rPr lang="en-US" sz="2300" dirty="0" err="1"/>
              <a:t>bcuseae</a:t>
            </a:r>
            <a:r>
              <a:rPr lang="en-US" sz="2300" dirty="0"/>
              <a:t> the </a:t>
            </a:r>
            <a:r>
              <a:rPr lang="en-US" sz="2300" dirty="0" err="1"/>
              <a:t>huamn</a:t>
            </a:r>
            <a:r>
              <a:rPr lang="en-US" sz="2300" dirty="0"/>
              <a:t> </a:t>
            </a:r>
            <a:r>
              <a:rPr lang="en-US" sz="2300" dirty="0" err="1"/>
              <a:t>mnid</a:t>
            </a:r>
            <a:r>
              <a:rPr lang="en-US" sz="2300" dirty="0"/>
              <a:t> </a:t>
            </a:r>
            <a:r>
              <a:rPr lang="en-US" sz="2300" dirty="0" err="1"/>
              <a:t>deos</a:t>
            </a:r>
            <a:r>
              <a:rPr lang="en-US" sz="2300" dirty="0"/>
              <a:t> not </a:t>
            </a:r>
            <a:r>
              <a:rPr lang="en-US" sz="2300" dirty="0" err="1"/>
              <a:t>raed</a:t>
            </a:r>
            <a:r>
              <a:rPr lang="en-US" sz="2300" dirty="0"/>
              <a:t> </a:t>
            </a:r>
            <a:r>
              <a:rPr lang="en-US" sz="2300" dirty="0" err="1"/>
              <a:t>ervey</a:t>
            </a:r>
            <a:r>
              <a:rPr lang="en-US" sz="2300" dirty="0"/>
              <a:t> </a:t>
            </a:r>
            <a:r>
              <a:rPr lang="en-US" sz="2300" dirty="0" err="1"/>
              <a:t>lteter</a:t>
            </a:r>
            <a:r>
              <a:rPr lang="en-US" sz="2300" dirty="0"/>
              <a:t> by </a:t>
            </a:r>
            <a:r>
              <a:rPr lang="en-US" sz="2300" dirty="0" err="1"/>
              <a:t>istlef</a:t>
            </a:r>
            <a:r>
              <a:rPr lang="en-US" sz="2300" dirty="0"/>
              <a:t>, but the </a:t>
            </a:r>
            <a:r>
              <a:rPr lang="en-US" sz="2300" dirty="0" err="1"/>
              <a:t>wrod</a:t>
            </a:r>
            <a:r>
              <a:rPr lang="en-US" sz="2300" dirty="0"/>
              <a:t> as a </a:t>
            </a:r>
            <a:r>
              <a:rPr lang="en-US" sz="2300" dirty="0" err="1"/>
              <a:t>wlohe</a:t>
            </a:r>
            <a:r>
              <a:rPr lang="en-US" sz="2300" dirty="0"/>
              <a:t>. </a:t>
            </a:r>
            <a:r>
              <a:rPr lang="en-US" sz="2300" dirty="0" err="1"/>
              <a:t>Azanmig</a:t>
            </a:r>
            <a:r>
              <a:rPr lang="en-US" sz="2300" dirty="0"/>
              <a:t> huh? </a:t>
            </a:r>
            <a:r>
              <a:rPr lang="en-US" sz="2300" dirty="0" err="1"/>
              <a:t>yaeh</a:t>
            </a:r>
            <a:r>
              <a:rPr lang="en-US" sz="2300" dirty="0"/>
              <a:t> and I </a:t>
            </a:r>
            <a:r>
              <a:rPr lang="en-US" sz="2300" dirty="0" err="1"/>
              <a:t>awlyas</a:t>
            </a:r>
            <a:r>
              <a:rPr lang="en-US" sz="2300" dirty="0"/>
              <a:t> </a:t>
            </a:r>
            <a:r>
              <a:rPr lang="en-US" sz="2300" dirty="0" err="1"/>
              <a:t>tghuhot</a:t>
            </a:r>
            <a:r>
              <a:rPr lang="en-US" sz="2300" dirty="0"/>
              <a:t> </a:t>
            </a:r>
            <a:r>
              <a:rPr lang="en-US" sz="2300" dirty="0" err="1"/>
              <a:t>slpeling</a:t>
            </a:r>
            <a:r>
              <a:rPr lang="en-US" sz="2300" dirty="0"/>
              <a:t> was </a:t>
            </a:r>
            <a:r>
              <a:rPr lang="en-US" sz="2300" dirty="0" err="1"/>
              <a:t>ipmorantt</a:t>
            </a:r>
            <a:r>
              <a:rPr lang="en-US" sz="2300" dirty="0"/>
              <a:t>!</a:t>
            </a:r>
            <a:br>
              <a:rPr lang="en-US" sz="2300" dirty="0"/>
            </a:br>
            <a:r>
              <a:rPr lang="en-US" sz="2300" dirty="0"/>
              <a:t/>
            </a:r>
            <a:br>
              <a:rPr lang="en-US" sz="2300" dirty="0"/>
            </a:br>
            <a:endParaRPr lang="en-US" sz="2300" dirty="0"/>
          </a:p>
          <a:p>
            <a:endParaRPr lang="en-US" dirty="0"/>
          </a:p>
        </p:txBody>
      </p:sp>
    </p:spTree>
    <p:extLst>
      <p:ext uri="{BB962C8B-B14F-4D97-AF65-F5344CB8AC3E}">
        <p14:creationId xmlns:p14="http://schemas.microsoft.com/office/powerpoint/2010/main" val="62511433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earning-Styles_gif1.jpg"/>
          <p:cNvPicPr>
            <a:picLocks noGrp="1" noChangeAspect="1"/>
          </p:cNvPicPr>
          <p:nvPr>
            <p:ph sz="quarter" idx="1"/>
          </p:nvPr>
        </p:nvPicPr>
        <p:blipFill>
          <a:blip r:embed="rId3">
            <a:extLst>
              <a:ext uri="{28A0092B-C50C-407E-A947-70E740481C1C}">
                <a14:useLocalDpi xmlns:a14="http://schemas.microsoft.com/office/drawing/2010/main" val="0"/>
              </a:ext>
            </a:extLst>
          </a:blip>
          <a:srcRect l="-21920" r="-21920"/>
          <a:stretch>
            <a:fillRect/>
          </a:stretch>
        </p:blipFill>
        <p:spPr>
          <a:xfrm>
            <a:off x="301625" y="1527175"/>
            <a:ext cx="8504238" cy="4572000"/>
          </a:xfrm>
        </p:spPr>
      </p:pic>
    </p:spTree>
    <p:extLst>
      <p:ext uri="{BB962C8B-B14F-4D97-AF65-F5344CB8AC3E}">
        <p14:creationId xmlns:p14="http://schemas.microsoft.com/office/powerpoint/2010/main" val="3734684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Title 1"/>
          <p:cNvSpPr txBox="1">
            <a:spLocks/>
          </p:cNvSpPr>
          <p:nvPr/>
        </p:nvSpPr>
        <p:spPr>
          <a:xfrm>
            <a:off x="323527" y="548680"/>
            <a:ext cx="8512497" cy="438745"/>
          </a:xfrm>
          <a:prstGeom prst="rect">
            <a:avLst/>
          </a:prstGeom>
        </p:spPr>
        <p:txBody>
          <a:bodyPr vert="horz" anchor="b">
            <a:normAutofit fontScale="700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AU" sz="4000" dirty="0" smtClean="0">
                <a:solidFill>
                  <a:srgbClr val="7B9899"/>
                </a:solidFill>
                <a:latin typeface="Calibri" charset="0"/>
              </a:rPr>
              <a:t>Multi-sensory activities</a:t>
            </a:r>
            <a:endParaRPr lang="en-US" sz="4000" dirty="0">
              <a:solidFill>
                <a:srgbClr val="7B9899"/>
              </a:solidFill>
              <a:latin typeface="Calibri"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1783072904"/>
              </p:ext>
            </p:extLst>
          </p:nvPr>
        </p:nvGraphicFramePr>
        <p:xfrm>
          <a:off x="395536" y="1484784"/>
          <a:ext cx="8504238" cy="5068930"/>
        </p:xfrm>
        <a:graphic>
          <a:graphicData uri="http://schemas.openxmlformats.org/drawingml/2006/table">
            <a:tbl>
              <a:tblPr firstRow="1" bandRow="1">
                <a:tableStyleId>{5C22544A-7EE6-4342-B048-85BDC9FD1C3A}</a:tableStyleId>
              </a:tblPr>
              <a:tblGrid>
                <a:gridCol w="2834746"/>
                <a:gridCol w="2834746"/>
                <a:gridCol w="2834746"/>
              </a:tblGrid>
              <a:tr h="646212">
                <a:tc>
                  <a:txBody>
                    <a:bodyPr/>
                    <a:lstStyle/>
                    <a:p>
                      <a:pPr marL="54610" hangingPunct="0">
                        <a:lnSpc>
                          <a:spcPts val="2200"/>
                        </a:lnSpc>
                        <a:spcAft>
                          <a:spcPts val="0"/>
                        </a:spcAft>
                      </a:pPr>
                      <a:endParaRPr lang="en-GB" sz="2400" b="1" dirty="0" smtClean="0">
                        <a:latin typeface="+mn-lt"/>
                        <a:ea typeface="Times New Roman"/>
                        <a:cs typeface="Times New Roman"/>
                      </a:endParaRPr>
                    </a:p>
                    <a:p>
                      <a:pPr marL="54610" hangingPunct="0">
                        <a:lnSpc>
                          <a:spcPts val="2200"/>
                        </a:lnSpc>
                        <a:spcAft>
                          <a:spcPts val="0"/>
                        </a:spcAft>
                      </a:pPr>
                      <a:r>
                        <a:rPr lang="en-GB" sz="2400" b="1" dirty="0" smtClean="0">
                          <a:latin typeface="+mn-lt"/>
                          <a:ea typeface="Times New Roman"/>
                          <a:cs typeface="Times New Roman"/>
                        </a:rPr>
                        <a:t>Auditory</a:t>
                      </a:r>
                      <a:endParaRPr lang="en-US" sz="2400" dirty="0">
                        <a:latin typeface="+mn-lt"/>
                        <a:ea typeface="Times New Roman"/>
                        <a:cs typeface="Times New Roman"/>
                      </a:endParaRPr>
                    </a:p>
                  </a:txBody>
                  <a:tcPr marL="68580" marR="68580" marT="0" marB="0"/>
                </a:tc>
                <a:tc>
                  <a:txBody>
                    <a:bodyPr/>
                    <a:lstStyle/>
                    <a:p>
                      <a:pPr marL="54610" hangingPunct="0">
                        <a:lnSpc>
                          <a:spcPts val="2200"/>
                        </a:lnSpc>
                        <a:spcAft>
                          <a:spcPts val="0"/>
                        </a:spcAft>
                      </a:pPr>
                      <a:endParaRPr lang="en-GB" sz="2400" b="1" dirty="0" smtClean="0">
                        <a:latin typeface="+mn-lt"/>
                        <a:ea typeface="Times New Roman"/>
                        <a:cs typeface="Times New Roman"/>
                      </a:endParaRPr>
                    </a:p>
                    <a:p>
                      <a:pPr marL="54610" hangingPunct="0">
                        <a:lnSpc>
                          <a:spcPts val="2200"/>
                        </a:lnSpc>
                        <a:spcAft>
                          <a:spcPts val="0"/>
                        </a:spcAft>
                      </a:pPr>
                      <a:r>
                        <a:rPr lang="en-GB" sz="2400" b="1" dirty="0" smtClean="0">
                          <a:latin typeface="+mn-lt"/>
                          <a:ea typeface="Times New Roman"/>
                          <a:cs typeface="Times New Roman"/>
                        </a:rPr>
                        <a:t>Visual</a:t>
                      </a:r>
                      <a:endParaRPr lang="en-US" sz="2400" dirty="0">
                        <a:latin typeface="+mn-lt"/>
                        <a:ea typeface="Times New Roman"/>
                        <a:cs typeface="Times New Roman"/>
                      </a:endParaRPr>
                    </a:p>
                  </a:txBody>
                  <a:tcPr marL="68580" marR="68580" marT="0" marB="0"/>
                </a:tc>
                <a:tc>
                  <a:txBody>
                    <a:bodyPr/>
                    <a:lstStyle/>
                    <a:p>
                      <a:pPr marL="54610" hangingPunct="0">
                        <a:lnSpc>
                          <a:spcPts val="2200"/>
                        </a:lnSpc>
                        <a:spcAft>
                          <a:spcPts val="0"/>
                        </a:spcAft>
                      </a:pPr>
                      <a:endParaRPr lang="en-GB" sz="2400" b="1" dirty="0" smtClean="0">
                        <a:latin typeface="+mn-lt"/>
                        <a:ea typeface="Times New Roman"/>
                        <a:cs typeface="Times New Roman"/>
                      </a:endParaRPr>
                    </a:p>
                    <a:p>
                      <a:pPr marL="54610" hangingPunct="0">
                        <a:lnSpc>
                          <a:spcPts val="2200"/>
                        </a:lnSpc>
                        <a:spcAft>
                          <a:spcPts val="0"/>
                        </a:spcAft>
                      </a:pPr>
                      <a:r>
                        <a:rPr lang="en-GB" sz="2400" b="1" dirty="0" smtClean="0">
                          <a:latin typeface="+mn-lt"/>
                          <a:ea typeface="Times New Roman"/>
                          <a:cs typeface="Times New Roman"/>
                        </a:rPr>
                        <a:t>Tactile-</a:t>
                      </a:r>
                      <a:r>
                        <a:rPr lang="en-GB" sz="2400" b="1" dirty="0" err="1" smtClean="0">
                          <a:latin typeface="+mn-lt"/>
                          <a:ea typeface="Times New Roman"/>
                          <a:cs typeface="Times New Roman"/>
                        </a:rPr>
                        <a:t>Kinesthetic</a:t>
                      </a:r>
                      <a:endParaRPr lang="en-US" sz="2400" dirty="0">
                        <a:latin typeface="+mn-lt"/>
                        <a:ea typeface="Times New Roman"/>
                        <a:cs typeface="Times New Roman"/>
                      </a:endParaRPr>
                    </a:p>
                  </a:txBody>
                  <a:tcPr marL="68580" marR="68580" marT="0" marB="0"/>
                </a:tc>
              </a:tr>
              <a:tr h="4230730">
                <a:tc>
                  <a:txBody>
                    <a:bodyPr/>
                    <a:lstStyle/>
                    <a:p>
                      <a:pPr hangingPunct="0"/>
                      <a:r>
                        <a:rPr kumimoji="0" lang="en-GB" sz="1800" kern="1200" dirty="0" smtClean="0">
                          <a:solidFill>
                            <a:schemeClr val="dk1"/>
                          </a:solidFill>
                          <a:latin typeface="+mn-lt"/>
                          <a:ea typeface="+mn-ea"/>
                          <a:cs typeface="+mn-cs"/>
                        </a:rPr>
                        <a:t>Audio recording</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Autobiography</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Book</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Classifying</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Commentary</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Crossword puzzle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Debate or panel talk</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Dialogue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Documentary</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Editorial</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Essay</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Experiment</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Fact file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Family tree</a:t>
                      </a:r>
                      <a:endParaRPr kumimoji="0" lang="en-US" sz="1800" kern="1200" dirty="0" smtClean="0">
                        <a:solidFill>
                          <a:schemeClr val="dk1"/>
                        </a:solidFill>
                        <a:latin typeface="+mn-lt"/>
                        <a:ea typeface="+mn-ea"/>
                        <a:cs typeface="+mn-cs"/>
                      </a:endParaRPr>
                    </a:p>
                    <a:p>
                      <a:endParaRPr lang="en-US" sz="1800" dirty="0"/>
                    </a:p>
                  </a:txBody>
                  <a:tcPr marT="45717" marB="45717"/>
                </a:tc>
                <a:tc>
                  <a:txBody>
                    <a:bodyPr/>
                    <a:lstStyle/>
                    <a:p>
                      <a:pPr hangingPunct="0"/>
                      <a:r>
                        <a:rPr kumimoji="0" lang="en-GB" sz="1800" kern="1200" dirty="0" smtClean="0">
                          <a:solidFill>
                            <a:schemeClr val="dk1"/>
                          </a:solidFill>
                          <a:latin typeface="+mn-lt"/>
                          <a:ea typeface="+mn-ea"/>
                          <a:cs typeface="+mn-cs"/>
                        </a:rPr>
                        <a:t>Advertisement</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Brochure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Coat of arms</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Collage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Colouring book</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Comic book or strip</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Decoration</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Design</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Diagram</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Filmstrip</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Flannel board</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Flow chart</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Graphic organizer</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Greeting card</a:t>
                      </a:r>
                      <a:endParaRPr kumimoji="0" lang="en-US" sz="1800" kern="1200" dirty="0" smtClean="0">
                        <a:solidFill>
                          <a:schemeClr val="dk1"/>
                        </a:solidFill>
                        <a:latin typeface="+mn-lt"/>
                        <a:ea typeface="+mn-ea"/>
                        <a:cs typeface="+mn-cs"/>
                      </a:endParaRPr>
                    </a:p>
                    <a:p>
                      <a:endParaRPr lang="en-US" sz="1800" dirty="0"/>
                    </a:p>
                  </a:txBody>
                  <a:tcPr marT="45717" marB="45717"/>
                </a:tc>
                <a:tc>
                  <a:txBody>
                    <a:bodyPr/>
                    <a:lstStyle/>
                    <a:p>
                      <a:pPr hangingPunct="0"/>
                      <a:r>
                        <a:rPr kumimoji="0" lang="en-GB" sz="1800" kern="1200" dirty="0" smtClean="0">
                          <a:solidFill>
                            <a:schemeClr val="dk1"/>
                          </a:solidFill>
                          <a:latin typeface="+mn-lt"/>
                          <a:ea typeface="+mn-ea"/>
                          <a:cs typeface="+mn-cs"/>
                        </a:rPr>
                        <a:t>Acting things out</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Activity plan for trip</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Animated movie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Composing music</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Dance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Demonstration</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Dramatization</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Experiment</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Field experience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Flip book</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Game</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Game show</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How-to book</a:t>
                      </a:r>
                      <a:endParaRPr kumimoji="0" lang="en-US" sz="1800" kern="1200" dirty="0" smtClean="0">
                        <a:solidFill>
                          <a:schemeClr val="dk1"/>
                        </a:solidFill>
                        <a:latin typeface="+mn-lt"/>
                        <a:ea typeface="+mn-ea"/>
                        <a:cs typeface="+mn-cs"/>
                      </a:endParaRPr>
                    </a:p>
                    <a:p>
                      <a:pPr hangingPunct="0"/>
                      <a:r>
                        <a:rPr kumimoji="0" lang="en-GB" sz="1800" kern="1200" dirty="0" smtClean="0">
                          <a:solidFill>
                            <a:schemeClr val="dk1"/>
                          </a:solidFill>
                          <a:latin typeface="+mn-lt"/>
                          <a:ea typeface="+mn-ea"/>
                          <a:cs typeface="+mn-cs"/>
                        </a:rPr>
                        <a:t>Invention</a:t>
                      </a:r>
                      <a:endParaRPr kumimoji="0" lang="en-US" sz="1800" kern="1200" dirty="0" smtClean="0">
                        <a:solidFill>
                          <a:schemeClr val="dk1"/>
                        </a:solidFill>
                        <a:latin typeface="+mn-lt"/>
                        <a:ea typeface="+mn-ea"/>
                        <a:cs typeface="+mn-cs"/>
                      </a:endParaRPr>
                    </a:p>
                    <a:p>
                      <a:endParaRPr lang="en-US" sz="1800" dirty="0"/>
                    </a:p>
                  </a:txBody>
                  <a:tcPr marT="45717" marB="45717"/>
                </a:tc>
              </a:tr>
            </a:tbl>
          </a:graphicData>
        </a:graphic>
      </p:graphicFrame>
    </p:spTree>
    <p:extLst>
      <p:ext uri="{BB962C8B-B14F-4D97-AF65-F5344CB8AC3E}">
        <p14:creationId xmlns:p14="http://schemas.microsoft.com/office/powerpoint/2010/main" val="291519259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 what is being learnt</a:t>
            </a:r>
            <a:endParaRPr lang="en-US" dirty="0"/>
          </a:p>
        </p:txBody>
      </p:sp>
      <p:sp>
        <p:nvSpPr>
          <p:cNvPr id="3" name="Content Placeholder 2"/>
          <p:cNvSpPr>
            <a:spLocks noGrp="1"/>
          </p:cNvSpPr>
          <p:nvPr>
            <p:ph sz="quarter" idx="1"/>
          </p:nvPr>
        </p:nvSpPr>
        <p:spPr/>
        <p:txBody>
          <a:bodyPr/>
          <a:lstStyle/>
          <a:p>
            <a:endParaRPr lang="en-US"/>
          </a:p>
        </p:txBody>
      </p:sp>
      <p:sp>
        <p:nvSpPr>
          <p:cNvPr id="4" name="Rectangle 3"/>
          <p:cNvSpPr>
            <a:spLocks noGrp="1" noChangeArrowheads="1"/>
          </p:cNvSpPr>
          <p:nvPr/>
        </p:nvSpPr>
        <p:spPr bwMode="auto">
          <a:xfrm>
            <a:off x="-3322953" y="-1846319"/>
            <a:ext cx="8162925"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mj-ea"/>
                <a:cs typeface="ＭＳ Ｐゴシック" charset="0"/>
              </a:defRPr>
            </a:lvl1pPr>
            <a:lvl2pPr algn="l" rtl="0" eaLnBrk="0" fontAlgn="base" hangingPunct="0">
              <a:spcBef>
                <a:spcPct val="0"/>
              </a:spcBef>
              <a:spcAft>
                <a:spcPct val="0"/>
              </a:spcAft>
              <a:defRPr sz="4400">
                <a:solidFill>
                  <a:schemeClr val="tx2"/>
                </a:solidFill>
                <a:latin typeface="Helvetica" charset="0"/>
                <a:ea typeface="ＭＳ Ｐゴシック" charset="0"/>
                <a:cs typeface="ＭＳ Ｐゴシック" charset="0"/>
              </a:defRPr>
            </a:lvl2pPr>
            <a:lvl3pPr algn="l" rtl="0" eaLnBrk="0" fontAlgn="base" hangingPunct="0">
              <a:spcBef>
                <a:spcPct val="0"/>
              </a:spcBef>
              <a:spcAft>
                <a:spcPct val="0"/>
              </a:spcAft>
              <a:defRPr sz="4400">
                <a:solidFill>
                  <a:schemeClr val="tx2"/>
                </a:solidFill>
                <a:latin typeface="Helvetica" charset="0"/>
                <a:ea typeface="ＭＳ Ｐゴシック" charset="0"/>
                <a:cs typeface="ＭＳ Ｐゴシック" charset="0"/>
              </a:defRPr>
            </a:lvl3pPr>
            <a:lvl4pPr algn="l" rtl="0" eaLnBrk="0" fontAlgn="base" hangingPunct="0">
              <a:spcBef>
                <a:spcPct val="0"/>
              </a:spcBef>
              <a:spcAft>
                <a:spcPct val="0"/>
              </a:spcAft>
              <a:defRPr sz="4400">
                <a:solidFill>
                  <a:schemeClr val="tx2"/>
                </a:solidFill>
                <a:latin typeface="Helvetica" charset="0"/>
                <a:ea typeface="ＭＳ Ｐゴシック" charset="0"/>
                <a:cs typeface="ＭＳ Ｐゴシック" charset="0"/>
              </a:defRPr>
            </a:lvl4pPr>
            <a:lvl5pPr algn="l" rtl="0" eaLnBrk="0" fontAlgn="base" hangingPunct="0">
              <a:spcBef>
                <a:spcPct val="0"/>
              </a:spcBef>
              <a:spcAft>
                <a:spcPct val="0"/>
              </a:spcAft>
              <a:defRPr sz="4400">
                <a:solidFill>
                  <a:schemeClr val="tx2"/>
                </a:solidFill>
                <a:latin typeface="Helvetica" charset="0"/>
                <a:ea typeface="ＭＳ Ｐゴシック" charset="0"/>
                <a:cs typeface="ＭＳ Ｐゴシック" charset="0"/>
              </a:defRPr>
            </a:lvl5pPr>
            <a:lvl6pPr marL="457200" algn="l" rtl="0" fontAlgn="base">
              <a:spcBef>
                <a:spcPct val="0"/>
              </a:spcBef>
              <a:spcAft>
                <a:spcPct val="0"/>
              </a:spcAft>
              <a:defRPr sz="4400">
                <a:solidFill>
                  <a:schemeClr val="tx2"/>
                </a:solidFill>
                <a:latin typeface="Helvetica" charset="0"/>
                <a:ea typeface="ＭＳ Ｐゴシック" charset="0"/>
              </a:defRPr>
            </a:lvl6pPr>
            <a:lvl7pPr marL="914400" algn="l" rtl="0" fontAlgn="base">
              <a:spcBef>
                <a:spcPct val="0"/>
              </a:spcBef>
              <a:spcAft>
                <a:spcPct val="0"/>
              </a:spcAft>
              <a:defRPr sz="4400">
                <a:solidFill>
                  <a:schemeClr val="tx2"/>
                </a:solidFill>
                <a:latin typeface="Helvetica" charset="0"/>
                <a:ea typeface="ＭＳ Ｐゴシック" charset="0"/>
              </a:defRPr>
            </a:lvl7pPr>
            <a:lvl8pPr marL="1371600" algn="l" rtl="0" fontAlgn="base">
              <a:spcBef>
                <a:spcPct val="0"/>
              </a:spcBef>
              <a:spcAft>
                <a:spcPct val="0"/>
              </a:spcAft>
              <a:defRPr sz="4400">
                <a:solidFill>
                  <a:schemeClr val="tx2"/>
                </a:solidFill>
                <a:latin typeface="Helvetica" charset="0"/>
                <a:ea typeface="ＭＳ Ｐゴシック" charset="0"/>
              </a:defRPr>
            </a:lvl8pPr>
            <a:lvl9pPr marL="1828800" algn="l" rtl="0" fontAlgn="base">
              <a:spcBef>
                <a:spcPct val="0"/>
              </a:spcBef>
              <a:spcAft>
                <a:spcPct val="0"/>
              </a:spcAft>
              <a:defRPr sz="4400">
                <a:solidFill>
                  <a:schemeClr val="tx2"/>
                </a:solidFill>
                <a:latin typeface="Helvetica" charset="0"/>
                <a:ea typeface="ＭＳ Ｐゴシック" charset="0"/>
              </a:defRPr>
            </a:lvl9pPr>
          </a:lstStyle>
          <a:p>
            <a:pPr eaLnBrk="1" hangingPunct="1">
              <a:defRPr/>
            </a:pPr>
            <a:r>
              <a:rPr lang="en-US" smtClean="0">
                <a:cs typeface="+mj-cs"/>
              </a:rPr>
              <a:t>Content: what is being learnt</a:t>
            </a:r>
          </a:p>
        </p:txBody>
      </p:sp>
      <p:sp>
        <p:nvSpPr>
          <p:cNvPr id="5" name="Rectangle 4"/>
          <p:cNvSpPr>
            <a:spLocks noGrp="1" noChangeArrowheads="1"/>
          </p:cNvSpPr>
          <p:nvPr/>
        </p:nvSpPr>
        <p:spPr bwMode="auto">
          <a:xfrm>
            <a:off x="301752" y="1620781"/>
            <a:ext cx="8110537"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75000"/>
              <a:buFont typeface="Wingdings" charset="0"/>
              <a:buChar char="n"/>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folHlink"/>
              </a:buClr>
              <a:buSzPct val="70000"/>
              <a:buFont typeface="Wingdings" charset="0"/>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ea typeface="+mn-ea"/>
              </a:defRPr>
            </a:lvl5pPr>
            <a:lvl6pPr marL="2514600" indent="-228600" algn="l" rtl="0" fontAlgn="base">
              <a:spcBef>
                <a:spcPct val="20000"/>
              </a:spcBef>
              <a:spcAft>
                <a:spcPct val="0"/>
              </a:spcAft>
              <a:buClr>
                <a:schemeClr val="tx1"/>
              </a:buClr>
              <a:buSzPct val="85000"/>
              <a:buChar char="•"/>
              <a:defRPr sz="2000">
                <a:solidFill>
                  <a:schemeClr val="tx1"/>
                </a:solidFill>
                <a:latin typeface="+mn-lt"/>
                <a:ea typeface="+mn-ea"/>
              </a:defRPr>
            </a:lvl6pPr>
            <a:lvl7pPr marL="2971800" indent="-228600" algn="l" rtl="0" fontAlgn="base">
              <a:spcBef>
                <a:spcPct val="20000"/>
              </a:spcBef>
              <a:spcAft>
                <a:spcPct val="0"/>
              </a:spcAft>
              <a:buClr>
                <a:schemeClr val="tx1"/>
              </a:buClr>
              <a:buSzPct val="85000"/>
              <a:buChar char="•"/>
              <a:defRPr sz="2000">
                <a:solidFill>
                  <a:schemeClr val="tx1"/>
                </a:solidFill>
                <a:latin typeface="+mn-lt"/>
                <a:ea typeface="+mn-ea"/>
              </a:defRPr>
            </a:lvl7pPr>
            <a:lvl8pPr marL="3429000" indent="-228600" algn="l" rtl="0" fontAlgn="base">
              <a:spcBef>
                <a:spcPct val="20000"/>
              </a:spcBef>
              <a:spcAft>
                <a:spcPct val="0"/>
              </a:spcAft>
              <a:buClr>
                <a:schemeClr val="tx1"/>
              </a:buClr>
              <a:buSzPct val="85000"/>
              <a:buChar char="•"/>
              <a:defRPr sz="2000">
                <a:solidFill>
                  <a:schemeClr val="tx1"/>
                </a:solidFill>
                <a:latin typeface="+mn-lt"/>
                <a:ea typeface="+mn-ea"/>
              </a:defRPr>
            </a:lvl8pPr>
            <a:lvl9pPr marL="3886200" indent="-228600" algn="l" rtl="0" fontAlgn="base">
              <a:spcBef>
                <a:spcPct val="20000"/>
              </a:spcBef>
              <a:spcAft>
                <a:spcPct val="0"/>
              </a:spcAft>
              <a:buClr>
                <a:schemeClr val="tx1"/>
              </a:buClr>
              <a:buSzPct val="85000"/>
              <a:buChar char="•"/>
              <a:defRPr sz="2000">
                <a:solidFill>
                  <a:schemeClr val="tx1"/>
                </a:solidFill>
                <a:latin typeface="+mn-lt"/>
                <a:ea typeface="+mn-ea"/>
              </a:defRPr>
            </a:lvl9pPr>
          </a:lstStyle>
          <a:p>
            <a:pPr eaLnBrk="1" hangingPunct="1">
              <a:lnSpc>
                <a:spcPct val="90000"/>
              </a:lnSpc>
              <a:defRPr/>
            </a:pPr>
            <a:r>
              <a:rPr lang="en-US" sz="2800" dirty="0" smtClean="0">
                <a:cs typeface="+mn-cs"/>
              </a:rPr>
              <a:t>Different levels of complexity of content</a:t>
            </a:r>
          </a:p>
          <a:p>
            <a:pPr eaLnBrk="1" hangingPunct="1">
              <a:lnSpc>
                <a:spcPct val="90000"/>
              </a:lnSpc>
              <a:defRPr/>
            </a:pPr>
            <a:r>
              <a:rPr lang="en-US" sz="2800" dirty="0" smtClean="0">
                <a:cs typeface="+mn-cs"/>
              </a:rPr>
              <a:t>Content can be presented in more than one mode - </a:t>
            </a:r>
            <a:r>
              <a:rPr lang="en-US" sz="2800" dirty="0" err="1" smtClean="0">
                <a:cs typeface="+mn-cs"/>
              </a:rPr>
              <a:t>eg</a:t>
            </a:r>
            <a:r>
              <a:rPr lang="en-US" sz="2800" dirty="0" smtClean="0">
                <a:cs typeface="+mn-cs"/>
              </a:rPr>
              <a:t> visual and oral as well as written</a:t>
            </a:r>
          </a:p>
          <a:p>
            <a:pPr eaLnBrk="1" hangingPunct="1">
              <a:lnSpc>
                <a:spcPct val="90000"/>
              </a:lnSpc>
              <a:defRPr/>
            </a:pPr>
            <a:r>
              <a:rPr lang="en-US" sz="2800" dirty="0" smtClean="0">
                <a:cs typeface="+mn-cs"/>
              </a:rPr>
              <a:t>Content can be delivered to whole class or small group</a:t>
            </a:r>
          </a:p>
          <a:p>
            <a:pPr eaLnBrk="1" hangingPunct="1">
              <a:lnSpc>
                <a:spcPct val="90000"/>
              </a:lnSpc>
              <a:defRPr/>
            </a:pPr>
            <a:r>
              <a:rPr lang="en-US" sz="2800" dirty="0" smtClean="0">
                <a:cs typeface="+mn-cs"/>
              </a:rPr>
              <a:t>Scaffolding content so those who need more help can get it</a:t>
            </a:r>
          </a:p>
          <a:p>
            <a:pPr eaLnBrk="1" hangingPunct="1">
              <a:lnSpc>
                <a:spcPct val="90000"/>
              </a:lnSpc>
              <a:defRPr/>
            </a:pPr>
            <a:r>
              <a:rPr lang="en-US" sz="2800" dirty="0" smtClean="0">
                <a:cs typeface="+mn-cs"/>
              </a:rPr>
              <a:t>Content selected which has connections to students</a:t>
            </a:r>
            <a:r>
              <a:rPr lang="ja-JP" altLang="en-US" sz="2800" dirty="0" smtClean="0">
                <a:latin typeface="Arial"/>
                <a:cs typeface="+mn-cs"/>
              </a:rPr>
              <a:t>’</a:t>
            </a:r>
            <a:r>
              <a:rPr lang="en-US" sz="2800" dirty="0" smtClean="0">
                <a:cs typeface="+mn-cs"/>
              </a:rPr>
              <a:t> own lives</a:t>
            </a:r>
          </a:p>
        </p:txBody>
      </p:sp>
    </p:spTree>
    <p:extLst>
      <p:ext uri="{BB962C8B-B14F-4D97-AF65-F5344CB8AC3E}">
        <p14:creationId xmlns:p14="http://schemas.microsoft.com/office/powerpoint/2010/main" val="419402799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how it is being learnt</a:t>
            </a:r>
            <a:endParaRPr lang="en-US" dirty="0"/>
          </a:p>
        </p:txBody>
      </p:sp>
      <p:sp>
        <p:nvSpPr>
          <p:cNvPr id="3" name="Content Placeholder 2"/>
          <p:cNvSpPr>
            <a:spLocks noGrp="1"/>
          </p:cNvSpPr>
          <p:nvPr>
            <p:ph sz="quarter" idx="1"/>
          </p:nvPr>
        </p:nvSpPr>
        <p:spPr/>
        <p:txBody>
          <a:bodyPr/>
          <a:lstStyle/>
          <a:p>
            <a:endParaRPr lang="en-US"/>
          </a:p>
        </p:txBody>
      </p:sp>
      <p:sp>
        <p:nvSpPr>
          <p:cNvPr id="4" name="Rectangle 3"/>
          <p:cNvSpPr>
            <a:spLocks noGrp="1" noChangeArrowheads="1"/>
          </p:cNvSpPr>
          <p:nvPr/>
        </p:nvSpPr>
        <p:spPr bwMode="auto">
          <a:xfrm>
            <a:off x="301752" y="1556433"/>
            <a:ext cx="8110537"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75000"/>
              <a:buFont typeface="Wingdings" charset="0"/>
              <a:buChar char="n"/>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folHlink"/>
              </a:buClr>
              <a:buSzPct val="70000"/>
              <a:buFont typeface="Wingdings" charset="0"/>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ea typeface="+mn-ea"/>
              </a:defRPr>
            </a:lvl5pPr>
            <a:lvl6pPr marL="2514600" indent="-228600" algn="l" rtl="0" fontAlgn="base">
              <a:spcBef>
                <a:spcPct val="20000"/>
              </a:spcBef>
              <a:spcAft>
                <a:spcPct val="0"/>
              </a:spcAft>
              <a:buClr>
                <a:schemeClr val="tx1"/>
              </a:buClr>
              <a:buSzPct val="85000"/>
              <a:buChar char="•"/>
              <a:defRPr sz="2000">
                <a:solidFill>
                  <a:schemeClr val="tx1"/>
                </a:solidFill>
                <a:latin typeface="+mn-lt"/>
                <a:ea typeface="+mn-ea"/>
              </a:defRPr>
            </a:lvl6pPr>
            <a:lvl7pPr marL="2971800" indent="-228600" algn="l" rtl="0" fontAlgn="base">
              <a:spcBef>
                <a:spcPct val="20000"/>
              </a:spcBef>
              <a:spcAft>
                <a:spcPct val="0"/>
              </a:spcAft>
              <a:buClr>
                <a:schemeClr val="tx1"/>
              </a:buClr>
              <a:buSzPct val="85000"/>
              <a:buChar char="•"/>
              <a:defRPr sz="2000">
                <a:solidFill>
                  <a:schemeClr val="tx1"/>
                </a:solidFill>
                <a:latin typeface="+mn-lt"/>
                <a:ea typeface="+mn-ea"/>
              </a:defRPr>
            </a:lvl7pPr>
            <a:lvl8pPr marL="3429000" indent="-228600" algn="l" rtl="0" fontAlgn="base">
              <a:spcBef>
                <a:spcPct val="20000"/>
              </a:spcBef>
              <a:spcAft>
                <a:spcPct val="0"/>
              </a:spcAft>
              <a:buClr>
                <a:schemeClr val="tx1"/>
              </a:buClr>
              <a:buSzPct val="85000"/>
              <a:buChar char="•"/>
              <a:defRPr sz="2000">
                <a:solidFill>
                  <a:schemeClr val="tx1"/>
                </a:solidFill>
                <a:latin typeface="+mn-lt"/>
                <a:ea typeface="+mn-ea"/>
              </a:defRPr>
            </a:lvl8pPr>
            <a:lvl9pPr marL="3886200" indent="-228600" algn="l" rtl="0" fontAlgn="base">
              <a:spcBef>
                <a:spcPct val="20000"/>
              </a:spcBef>
              <a:spcAft>
                <a:spcPct val="0"/>
              </a:spcAft>
              <a:buClr>
                <a:schemeClr val="tx1"/>
              </a:buClr>
              <a:buSzPct val="85000"/>
              <a:buChar char="•"/>
              <a:defRPr sz="2000">
                <a:solidFill>
                  <a:schemeClr val="tx1"/>
                </a:solidFill>
                <a:latin typeface="+mn-lt"/>
                <a:ea typeface="+mn-ea"/>
              </a:defRPr>
            </a:lvl9pPr>
          </a:lstStyle>
          <a:p>
            <a:pPr eaLnBrk="1" hangingPunct="1">
              <a:lnSpc>
                <a:spcPct val="90000"/>
              </a:lnSpc>
              <a:defRPr/>
            </a:pPr>
            <a:r>
              <a:rPr lang="en-US" sz="2400" dirty="0" smtClean="0">
                <a:cs typeface="+mn-cs"/>
              </a:rPr>
              <a:t>Process should have a clearly defined instructional purpose</a:t>
            </a:r>
          </a:p>
          <a:p>
            <a:pPr eaLnBrk="1" hangingPunct="1">
              <a:lnSpc>
                <a:spcPct val="90000"/>
              </a:lnSpc>
              <a:defRPr/>
            </a:pPr>
            <a:r>
              <a:rPr lang="en-US" sz="2400" dirty="0" smtClean="0">
                <a:cs typeface="+mn-cs"/>
              </a:rPr>
              <a:t>Strategies used for students to learn</a:t>
            </a:r>
          </a:p>
          <a:p>
            <a:pPr eaLnBrk="1" hangingPunct="1">
              <a:lnSpc>
                <a:spcPct val="90000"/>
              </a:lnSpc>
              <a:defRPr/>
            </a:pPr>
            <a:r>
              <a:rPr lang="en-US" sz="2400" dirty="0" smtClean="0">
                <a:cs typeface="+mn-cs"/>
              </a:rPr>
              <a:t>Provide resource material at different reading levels</a:t>
            </a:r>
          </a:p>
          <a:p>
            <a:pPr eaLnBrk="1" hangingPunct="1">
              <a:lnSpc>
                <a:spcPct val="90000"/>
              </a:lnSpc>
              <a:defRPr/>
            </a:pPr>
            <a:r>
              <a:rPr lang="en-US" sz="2400" dirty="0" smtClean="0">
                <a:cs typeface="+mn-cs"/>
              </a:rPr>
              <a:t>Provide choice over whether to work independently or in groups</a:t>
            </a:r>
          </a:p>
          <a:p>
            <a:pPr eaLnBrk="1" hangingPunct="1">
              <a:lnSpc>
                <a:spcPct val="90000"/>
              </a:lnSpc>
              <a:defRPr/>
            </a:pPr>
            <a:r>
              <a:rPr lang="en-US" sz="2400" dirty="0" smtClean="0">
                <a:cs typeface="+mn-cs"/>
              </a:rPr>
              <a:t>Provide material in the primary language of the learner</a:t>
            </a:r>
          </a:p>
          <a:p>
            <a:pPr eaLnBrk="1" hangingPunct="1">
              <a:lnSpc>
                <a:spcPct val="90000"/>
              </a:lnSpc>
              <a:defRPr/>
            </a:pPr>
            <a:r>
              <a:rPr lang="en-US" sz="2400" dirty="0" smtClean="0">
                <a:cs typeface="+mn-cs"/>
              </a:rPr>
              <a:t>Use thinking tools to pitch at different levels of readiness</a:t>
            </a:r>
          </a:p>
          <a:p>
            <a:pPr eaLnBrk="1" hangingPunct="1">
              <a:lnSpc>
                <a:spcPct val="90000"/>
              </a:lnSpc>
              <a:defRPr/>
            </a:pPr>
            <a:r>
              <a:rPr lang="en-US" sz="2400" dirty="0" smtClean="0">
                <a:cs typeface="+mn-cs"/>
              </a:rPr>
              <a:t>Varied options at differing levels of difficulty and interest</a:t>
            </a:r>
          </a:p>
          <a:p>
            <a:pPr eaLnBrk="1" hangingPunct="1">
              <a:lnSpc>
                <a:spcPct val="90000"/>
              </a:lnSpc>
              <a:buFont typeface="Wingdings" charset="0"/>
              <a:buNone/>
              <a:defRPr/>
            </a:pPr>
            <a:endParaRPr lang="en-US" sz="2800" dirty="0" smtClean="0">
              <a:cs typeface="+mn-cs"/>
            </a:endParaRPr>
          </a:p>
        </p:txBody>
      </p:sp>
    </p:spTree>
    <p:extLst>
      <p:ext uri="{BB962C8B-B14F-4D97-AF65-F5344CB8AC3E}">
        <p14:creationId xmlns:p14="http://schemas.microsoft.com/office/powerpoint/2010/main" val="20220278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the outcome of the learning</a:t>
            </a:r>
            <a:endParaRPr lang="en-US" dirty="0"/>
          </a:p>
        </p:txBody>
      </p:sp>
      <p:sp>
        <p:nvSpPr>
          <p:cNvPr id="3" name="Content Placeholder 2"/>
          <p:cNvSpPr>
            <a:spLocks noGrp="1"/>
          </p:cNvSpPr>
          <p:nvPr>
            <p:ph sz="quarter" idx="1"/>
          </p:nvPr>
        </p:nvSpPr>
        <p:spPr/>
        <p:txBody>
          <a:bodyPr/>
          <a:lstStyle/>
          <a:p>
            <a:pPr>
              <a:defRPr/>
            </a:pPr>
            <a:r>
              <a:rPr lang="en-US" sz="2800" dirty="0"/>
              <a:t>Should be designed around the essential learning goals</a:t>
            </a:r>
          </a:p>
          <a:p>
            <a:pPr>
              <a:defRPr/>
            </a:pPr>
            <a:r>
              <a:rPr lang="en-US" sz="2800" dirty="0"/>
              <a:t>Students can express what they have learned in a variety of ways</a:t>
            </a:r>
          </a:p>
          <a:p>
            <a:pPr>
              <a:defRPr/>
            </a:pPr>
            <a:r>
              <a:rPr lang="en-US" sz="2800" dirty="0"/>
              <a:t>Provide assessments at varying degrees of difficulty to match student readiness</a:t>
            </a:r>
          </a:p>
          <a:p>
            <a:pPr>
              <a:defRPr/>
            </a:pPr>
            <a:r>
              <a:rPr lang="en-US" sz="2800" dirty="0"/>
              <a:t>A good product should contain some critical and/or creative thinking and reveal a degree of rethinking about what has been learnt</a:t>
            </a:r>
            <a:r>
              <a:rPr lang="en-US" sz="3200" dirty="0"/>
              <a:t> </a:t>
            </a:r>
          </a:p>
          <a:p>
            <a:endParaRPr lang="en-US" dirty="0"/>
          </a:p>
        </p:txBody>
      </p:sp>
    </p:spTree>
    <p:extLst>
      <p:ext uri="{BB962C8B-B14F-4D97-AF65-F5344CB8AC3E}">
        <p14:creationId xmlns:p14="http://schemas.microsoft.com/office/powerpoint/2010/main" val="58518631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point?</a:t>
            </a:r>
            <a:endParaRPr lang="en-US" dirty="0"/>
          </a:p>
        </p:txBody>
      </p:sp>
      <p:sp>
        <p:nvSpPr>
          <p:cNvPr id="9" name="Left-Right Arrow 8"/>
          <p:cNvSpPr/>
          <p:nvPr/>
        </p:nvSpPr>
        <p:spPr>
          <a:xfrm>
            <a:off x="3704668" y="2151021"/>
            <a:ext cx="1216152"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eft-Right Arrow 9"/>
          <p:cNvSpPr/>
          <p:nvPr/>
        </p:nvSpPr>
        <p:spPr>
          <a:xfrm>
            <a:off x="3704668" y="3654145"/>
            <a:ext cx="1216152"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eft-Right Arrow 10"/>
          <p:cNvSpPr/>
          <p:nvPr/>
        </p:nvSpPr>
        <p:spPr>
          <a:xfrm>
            <a:off x="3704668" y="5183184"/>
            <a:ext cx="1216152"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2073763" y="2280601"/>
            <a:ext cx="1568007" cy="461665"/>
          </a:xfrm>
          <a:prstGeom prst="rect">
            <a:avLst/>
          </a:prstGeom>
          <a:noFill/>
        </p:spPr>
        <p:txBody>
          <a:bodyPr wrap="none" rtlCol="0">
            <a:spAutoFit/>
          </a:bodyPr>
          <a:lstStyle/>
          <a:p>
            <a:r>
              <a:rPr lang="en-US" sz="2400" dirty="0" smtClean="0"/>
              <a:t>Readiness</a:t>
            </a:r>
            <a:endParaRPr lang="en-US" sz="2400" dirty="0"/>
          </a:p>
        </p:txBody>
      </p:sp>
      <p:sp>
        <p:nvSpPr>
          <p:cNvPr id="15" name="TextBox 14"/>
          <p:cNvSpPr txBox="1"/>
          <p:nvPr/>
        </p:nvSpPr>
        <p:spPr>
          <a:xfrm>
            <a:off x="2144269" y="3762640"/>
            <a:ext cx="1255572" cy="461665"/>
          </a:xfrm>
          <a:prstGeom prst="rect">
            <a:avLst/>
          </a:prstGeom>
          <a:noFill/>
        </p:spPr>
        <p:txBody>
          <a:bodyPr wrap="none" rtlCol="0">
            <a:spAutoFit/>
          </a:bodyPr>
          <a:lstStyle/>
          <a:p>
            <a:r>
              <a:rPr lang="en-US" sz="2400" dirty="0" smtClean="0"/>
              <a:t>Interest</a:t>
            </a:r>
            <a:endParaRPr lang="en-US" sz="2400" dirty="0"/>
          </a:p>
        </p:txBody>
      </p:sp>
      <p:sp>
        <p:nvSpPr>
          <p:cNvPr id="16" name="TextBox 15"/>
          <p:cNvSpPr txBox="1"/>
          <p:nvPr/>
        </p:nvSpPr>
        <p:spPr>
          <a:xfrm>
            <a:off x="5219948" y="3698895"/>
            <a:ext cx="1685077" cy="461665"/>
          </a:xfrm>
          <a:prstGeom prst="rect">
            <a:avLst/>
          </a:prstGeom>
          <a:noFill/>
        </p:spPr>
        <p:txBody>
          <a:bodyPr wrap="none" rtlCol="0">
            <a:spAutoFit/>
          </a:bodyPr>
          <a:lstStyle/>
          <a:p>
            <a:r>
              <a:rPr lang="en-US" sz="2400" dirty="0" smtClean="0"/>
              <a:t>Motivation</a:t>
            </a:r>
            <a:endParaRPr lang="en-US" sz="2400" dirty="0"/>
          </a:p>
        </p:txBody>
      </p:sp>
      <p:sp>
        <p:nvSpPr>
          <p:cNvPr id="17" name="TextBox 16"/>
          <p:cNvSpPr txBox="1"/>
          <p:nvPr/>
        </p:nvSpPr>
        <p:spPr>
          <a:xfrm>
            <a:off x="1007840" y="5227935"/>
            <a:ext cx="2392001" cy="461665"/>
          </a:xfrm>
          <a:prstGeom prst="rect">
            <a:avLst/>
          </a:prstGeom>
          <a:noFill/>
        </p:spPr>
        <p:txBody>
          <a:bodyPr wrap="none" rtlCol="0">
            <a:spAutoFit/>
          </a:bodyPr>
          <a:lstStyle/>
          <a:p>
            <a:r>
              <a:rPr lang="en-US" sz="2400" dirty="0" smtClean="0"/>
              <a:t>Learning Profile</a:t>
            </a:r>
            <a:endParaRPr lang="en-US" sz="2400" dirty="0"/>
          </a:p>
        </p:txBody>
      </p:sp>
      <p:sp>
        <p:nvSpPr>
          <p:cNvPr id="18" name="TextBox 17"/>
          <p:cNvSpPr txBox="1"/>
          <p:nvPr/>
        </p:nvSpPr>
        <p:spPr>
          <a:xfrm>
            <a:off x="5219948" y="5275307"/>
            <a:ext cx="1531188" cy="461665"/>
          </a:xfrm>
          <a:prstGeom prst="rect">
            <a:avLst/>
          </a:prstGeom>
          <a:noFill/>
        </p:spPr>
        <p:txBody>
          <a:bodyPr wrap="none" rtlCol="0">
            <a:spAutoFit/>
          </a:bodyPr>
          <a:lstStyle/>
          <a:p>
            <a:r>
              <a:rPr lang="en-US" sz="2400" dirty="0" smtClean="0"/>
              <a:t>Efficiency</a:t>
            </a:r>
            <a:endParaRPr lang="en-US" sz="2400" dirty="0"/>
          </a:p>
        </p:txBody>
      </p:sp>
      <p:sp>
        <p:nvSpPr>
          <p:cNvPr id="19" name="TextBox 18"/>
          <p:cNvSpPr txBox="1"/>
          <p:nvPr/>
        </p:nvSpPr>
        <p:spPr>
          <a:xfrm>
            <a:off x="5245304" y="2266321"/>
            <a:ext cx="1432980" cy="461665"/>
          </a:xfrm>
          <a:prstGeom prst="rect">
            <a:avLst/>
          </a:prstGeom>
          <a:noFill/>
        </p:spPr>
        <p:txBody>
          <a:bodyPr wrap="square" rtlCol="0">
            <a:spAutoFit/>
          </a:bodyPr>
          <a:lstStyle/>
          <a:p>
            <a:r>
              <a:rPr lang="en-US" sz="2400" dirty="0" smtClean="0"/>
              <a:t>Growth</a:t>
            </a:r>
            <a:endParaRPr lang="en-US" sz="2400" dirty="0"/>
          </a:p>
        </p:txBody>
      </p:sp>
    </p:spTree>
    <p:extLst>
      <p:ext uri="{BB962C8B-B14F-4D97-AF65-F5344CB8AC3E}">
        <p14:creationId xmlns:p14="http://schemas.microsoft.com/office/powerpoint/2010/main" val="27140542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Title 1"/>
          <p:cNvSpPr txBox="1">
            <a:spLocks/>
          </p:cNvSpPr>
          <p:nvPr/>
        </p:nvSpPr>
        <p:spPr>
          <a:xfrm>
            <a:off x="251520" y="188640"/>
            <a:ext cx="8584505" cy="798785"/>
          </a:xfrm>
          <a:prstGeom prst="rect">
            <a:avLst/>
          </a:prstGeom>
        </p:spPr>
        <p:txBody>
          <a:bodyPr vert="horz" anchor="b">
            <a:normAutofit fontScale="900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defRPr/>
            </a:pPr>
            <a:r>
              <a:rPr lang="en-AU" sz="4400" smtClean="0"/>
              <a:t>New Zealand Curriculum</a:t>
            </a:r>
            <a:r>
              <a:rPr lang="en-AU" smtClean="0"/>
              <a:t/>
            </a:r>
            <a:br>
              <a:rPr lang="en-AU" smtClean="0"/>
            </a:br>
            <a:r>
              <a:rPr lang="en-AU" sz="2000" smtClean="0"/>
              <a:t>Karen Sewell, Secretary for Education 2007</a:t>
            </a:r>
            <a:endParaRPr lang="en-US" sz="2000" dirty="0"/>
          </a:p>
        </p:txBody>
      </p:sp>
      <p:sp>
        <p:nvSpPr>
          <p:cNvPr id="5" name="Content Placeholder 2"/>
          <p:cNvSpPr txBox="1">
            <a:spLocks/>
          </p:cNvSpPr>
          <p:nvPr/>
        </p:nvSpPr>
        <p:spPr>
          <a:xfrm>
            <a:off x="301625" y="1527175"/>
            <a:ext cx="8504238" cy="45720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a:buFont typeface="Wingdings 2" charset="0"/>
              <a:buNone/>
            </a:pPr>
            <a:endParaRPr lang="en-AU" smtClean="0">
              <a:latin typeface="Calibri" charset="0"/>
            </a:endParaRPr>
          </a:p>
          <a:p>
            <a:pPr>
              <a:buFont typeface="Wingdings 2" charset="0"/>
              <a:buNone/>
            </a:pPr>
            <a:r>
              <a:rPr lang="en-AU" smtClean="0">
                <a:latin typeface="Calibri" charset="0"/>
              </a:rPr>
              <a:t>‘...a vision of our young people as lifelong learners who are confident and creative, connected, and actively involved.’</a:t>
            </a:r>
          </a:p>
          <a:p>
            <a:pPr>
              <a:buFont typeface="Wingdings 2" charset="0"/>
              <a:buNone/>
            </a:pPr>
            <a:endParaRPr lang="en-AU" smtClean="0">
              <a:latin typeface="Calibri" charset="0"/>
            </a:endParaRPr>
          </a:p>
          <a:p>
            <a:pPr>
              <a:buFont typeface="Wingdings 2" charset="0"/>
              <a:buNone/>
            </a:pPr>
            <a:r>
              <a:rPr lang="en-AU" smtClean="0">
                <a:latin typeface="Calibri" charset="0"/>
              </a:rPr>
              <a:t>‘....offering our young people the most effective and engaging teaching possible and supporting them to achieve to the highest standard.’</a:t>
            </a:r>
          </a:p>
          <a:p>
            <a:pPr>
              <a:buFont typeface="Wingdings 2" charset="0"/>
              <a:buNone/>
            </a:pPr>
            <a:endParaRPr lang="en-AU" smtClean="0">
              <a:latin typeface="Calibri" charset="0"/>
            </a:endParaRPr>
          </a:p>
          <a:p>
            <a:pPr algn="ctr">
              <a:buFont typeface="Wingdings 2" charset="0"/>
              <a:buNone/>
            </a:pPr>
            <a:r>
              <a:rPr lang="en-AU" smtClean="0">
                <a:solidFill>
                  <a:srgbClr val="FF0000"/>
                </a:solidFill>
                <a:latin typeface="Calibri" charset="0"/>
              </a:rPr>
              <a:t>Are we doing this?</a:t>
            </a:r>
          </a:p>
          <a:p>
            <a:pPr algn="ctr">
              <a:buFont typeface="Wingdings 2" charset="0"/>
              <a:buNone/>
            </a:pPr>
            <a:endParaRPr lang="en-AU">
              <a:solidFill>
                <a:srgbClr val="FF0000"/>
              </a:solidFill>
              <a:latin typeface="Calibri" charset="0"/>
            </a:endParaRPr>
          </a:p>
        </p:txBody>
      </p:sp>
    </p:spTree>
    <p:extLst>
      <p:ext uri="{BB962C8B-B14F-4D97-AF65-F5344CB8AC3E}">
        <p14:creationId xmlns:p14="http://schemas.microsoft.com/office/powerpoint/2010/main" val="84695636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Title 1"/>
          <p:cNvSpPr txBox="1">
            <a:spLocks/>
          </p:cNvSpPr>
          <p:nvPr/>
        </p:nvSpPr>
        <p:spPr>
          <a:xfrm>
            <a:off x="285750" y="0"/>
            <a:ext cx="8534400" cy="1357313"/>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AU" sz="4400" dirty="0" smtClean="0">
                <a:solidFill>
                  <a:srgbClr val="C00000"/>
                </a:solidFill>
                <a:latin typeface="Calibri" charset="0"/>
              </a:rPr>
              <a:t>It is about good practice</a:t>
            </a:r>
            <a:r>
              <a:rPr lang="en-AU" sz="3600" dirty="0" smtClean="0">
                <a:solidFill>
                  <a:srgbClr val="C00000"/>
                </a:solidFill>
                <a:latin typeface="Calibri" charset="0"/>
              </a:rPr>
              <a:t/>
            </a:r>
            <a:br>
              <a:rPr lang="en-AU" sz="3600" dirty="0" smtClean="0">
                <a:solidFill>
                  <a:srgbClr val="C00000"/>
                </a:solidFill>
                <a:latin typeface="Calibri" charset="0"/>
              </a:rPr>
            </a:br>
            <a:r>
              <a:rPr lang="en-AU" sz="3600" dirty="0" smtClean="0">
                <a:solidFill>
                  <a:srgbClr val="C00000"/>
                </a:solidFill>
                <a:latin typeface="Calibri" charset="0"/>
              </a:rPr>
              <a:t>       </a:t>
            </a:r>
            <a:endParaRPr lang="en-US" dirty="0">
              <a:solidFill>
                <a:srgbClr val="7B9899"/>
              </a:solidFill>
              <a:latin typeface="Calibri" charset="0"/>
            </a:endParaRPr>
          </a:p>
        </p:txBody>
      </p:sp>
      <p:sp>
        <p:nvSpPr>
          <p:cNvPr id="5" name="Content Placeholder 2"/>
          <p:cNvSpPr txBox="1">
            <a:spLocks/>
          </p:cNvSpPr>
          <p:nvPr/>
        </p:nvSpPr>
        <p:spPr>
          <a:xfrm>
            <a:off x="301625" y="1527175"/>
            <a:ext cx="8504238" cy="490220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AU" dirty="0" smtClean="0">
                <a:latin typeface="Calibri" charset="0"/>
              </a:rPr>
              <a:t>Know the learner</a:t>
            </a:r>
          </a:p>
          <a:p>
            <a:r>
              <a:rPr lang="en-AU" dirty="0" smtClean="0">
                <a:latin typeface="Calibri" charset="0"/>
              </a:rPr>
              <a:t>Provide multiple opportunities for authentic language use with a focus on learners using academic language</a:t>
            </a:r>
          </a:p>
          <a:p>
            <a:r>
              <a:rPr lang="en-AU" dirty="0" smtClean="0">
                <a:latin typeface="Calibri" charset="0"/>
              </a:rPr>
              <a:t>Ensure a balance between receptive and productive language</a:t>
            </a:r>
          </a:p>
          <a:p>
            <a:r>
              <a:rPr lang="en-AU" dirty="0" smtClean="0">
                <a:latin typeface="Calibri" charset="0"/>
              </a:rPr>
              <a:t>Help students achieve the same explicit learning outcomes using differentiated levels of support</a:t>
            </a:r>
          </a:p>
          <a:p>
            <a:r>
              <a:rPr lang="en-AU" dirty="0" smtClean="0">
                <a:latin typeface="Calibri" charset="0"/>
              </a:rPr>
              <a:t>Identify the learning outcomes including the language demands of the topic</a:t>
            </a:r>
          </a:p>
          <a:p>
            <a:r>
              <a:rPr lang="en-AU" dirty="0" smtClean="0">
                <a:latin typeface="Calibri" charset="0"/>
              </a:rPr>
              <a:t>Include opportunities for monitoring and self-reflection</a:t>
            </a:r>
            <a:endParaRPr lang="en-US" dirty="0">
              <a:latin typeface="Calibri" charset="0"/>
            </a:endParaRPr>
          </a:p>
        </p:txBody>
      </p:sp>
    </p:spTree>
    <p:extLst>
      <p:ext uri="{BB962C8B-B14F-4D97-AF65-F5344CB8AC3E}">
        <p14:creationId xmlns:p14="http://schemas.microsoft.com/office/powerpoint/2010/main" val="391503660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Write 2 truths and a lie on a piece of </a:t>
            </a:r>
            <a:r>
              <a:rPr lang="en-US" dirty="0" smtClean="0"/>
              <a:t>paper.</a:t>
            </a:r>
          </a:p>
          <a:p>
            <a:r>
              <a:rPr lang="en-US" dirty="0" smtClean="0"/>
              <a:t>Share </a:t>
            </a:r>
            <a:r>
              <a:rPr lang="en-US" dirty="0"/>
              <a:t>and disclose </a:t>
            </a:r>
            <a:r>
              <a:rPr lang="en-US" dirty="0" smtClean="0"/>
              <a:t>your lie</a:t>
            </a:r>
            <a:endParaRPr lang="en-US" dirty="0"/>
          </a:p>
        </p:txBody>
      </p:sp>
      <p:pic>
        <p:nvPicPr>
          <p:cNvPr id="4" name="Content Placeholder 3"/>
          <p:cNvPicPr>
            <a:picLocks noGrp="1" noChangeAspect="1"/>
          </p:cNvPicPr>
          <p:nvPr/>
        </p:nvPicPr>
        <p:blipFill>
          <a:blip r:embed="rId3">
            <a:extLst>
              <a:ext uri="{28A0092B-C50C-407E-A947-70E740481C1C}">
                <a14:useLocalDpi xmlns:a14="http://schemas.microsoft.com/office/drawing/2010/main" val="0"/>
              </a:ext>
            </a:extLst>
          </a:blip>
          <a:srcRect l="-51480" r="-51480"/>
          <a:stretch>
            <a:fillRect/>
          </a:stretch>
        </p:blipFill>
        <p:spPr bwMode="auto">
          <a:xfrm>
            <a:off x="-849675" y="3857128"/>
            <a:ext cx="4945063" cy="2376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287482905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Title 1"/>
          <p:cNvSpPr txBox="1">
            <a:spLocks/>
          </p:cNvSpPr>
          <p:nvPr/>
        </p:nvSpPr>
        <p:spPr>
          <a:xfrm>
            <a:off x="251520" y="188640"/>
            <a:ext cx="8534400" cy="842963"/>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defRPr/>
            </a:pPr>
            <a:r>
              <a:rPr lang="en-AU" sz="4000" smtClean="0"/>
              <a:t>Principles NZC</a:t>
            </a:r>
            <a:endParaRPr lang="en-US" sz="4000" dirty="0"/>
          </a:p>
        </p:txBody>
      </p:sp>
      <p:graphicFrame>
        <p:nvGraphicFramePr>
          <p:cNvPr id="5" name="Content Placeholder 3"/>
          <p:cNvGraphicFramePr>
            <a:graphicFrameLocks/>
          </p:cNvGraphicFramePr>
          <p:nvPr/>
        </p:nvGraphicFramePr>
        <p:xfrm>
          <a:off x="571472" y="1527175"/>
          <a:ext cx="8072494"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795597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differentiate?</a:t>
            </a:r>
            <a:endParaRPr lang="en-US" dirty="0"/>
          </a:p>
        </p:txBody>
      </p:sp>
      <p:sp>
        <p:nvSpPr>
          <p:cNvPr id="3" name="Content Placeholder 2"/>
          <p:cNvSpPr>
            <a:spLocks noGrp="1"/>
          </p:cNvSpPr>
          <p:nvPr>
            <p:ph sz="quarter" idx="1"/>
          </p:nvPr>
        </p:nvSpPr>
        <p:spPr/>
        <p:txBody>
          <a:bodyPr/>
          <a:lstStyle/>
          <a:p>
            <a:endParaRPr lang="en-US" dirty="0"/>
          </a:p>
        </p:txBody>
      </p:sp>
      <p:sp>
        <p:nvSpPr>
          <p:cNvPr id="4" name="Rectangle 3"/>
          <p:cNvSpPr>
            <a:spLocks noGrp="1" noChangeArrowheads="1"/>
          </p:cNvSpPr>
          <p:nvPr/>
        </p:nvSpPr>
        <p:spPr bwMode="auto">
          <a:xfrm>
            <a:off x="531064" y="1527048"/>
            <a:ext cx="8110537"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75000"/>
              <a:buFont typeface="Wingdings" charset="0"/>
              <a:buChar char="n"/>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folHlink"/>
              </a:buClr>
              <a:buSzPct val="70000"/>
              <a:buFont typeface="Wingdings" charset="0"/>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85000"/>
              <a:buChar char="•"/>
              <a:defRPr sz="2000">
                <a:solidFill>
                  <a:schemeClr val="tx1"/>
                </a:solidFill>
                <a:latin typeface="+mn-lt"/>
                <a:ea typeface="+mn-ea"/>
              </a:defRPr>
            </a:lvl5pPr>
            <a:lvl6pPr marL="2514600" indent="-228600" algn="l" rtl="0" fontAlgn="base">
              <a:spcBef>
                <a:spcPct val="20000"/>
              </a:spcBef>
              <a:spcAft>
                <a:spcPct val="0"/>
              </a:spcAft>
              <a:buClr>
                <a:schemeClr val="tx1"/>
              </a:buClr>
              <a:buSzPct val="85000"/>
              <a:buChar char="•"/>
              <a:defRPr sz="2000">
                <a:solidFill>
                  <a:schemeClr val="tx1"/>
                </a:solidFill>
                <a:latin typeface="+mn-lt"/>
                <a:ea typeface="+mn-ea"/>
              </a:defRPr>
            </a:lvl6pPr>
            <a:lvl7pPr marL="2971800" indent="-228600" algn="l" rtl="0" fontAlgn="base">
              <a:spcBef>
                <a:spcPct val="20000"/>
              </a:spcBef>
              <a:spcAft>
                <a:spcPct val="0"/>
              </a:spcAft>
              <a:buClr>
                <a:schemeClr val="tx1"/>
              </a:buClr>
              <a:buSzPct val="85000"/>
              <a:buChar char="•"/>
              <a:defRPr sz="2000">
                <a:solidFill>
                  <a:schemeClr val="tx1"/>
                </a:solidFill>
                <a:latin typeface="+mn-lt"/>
                <a:ea typeface="+mn-ea"/>
              </a:defRPr>
            </a:lvl7pPr>
            <a:lvl8pPr marL="3429000" indent="-228600" algn="l" rtl="0" fontAlgn="base">
              <a:spcBef>
                <a:spcPct val="20000"/>
              </a:spcBef>
              <a:spcAft>
                <a:spcPct val="0"/>
              </a:spcAft>
              <a:buClr>
                <a:schemeClr val="tx1"/>
              </a:buClr>
              <a:buSzPct val="85000"/>
              <a:buChar char="•"/>
              <a:defRPr sz="2000">
                <a:solidFill>
                  <a:schemeClr val="tx1"/>
                </a:solidFill>
                <a:latin typeface="+mn-lt"/>
                <a:ea typeface="+mn-ea"/>
              </a:defRPr>
            </a:lvl8pPr>
            <a:lvl9pPr marL="3886200" indent="-228600" algn="l" rtl="0" fontAlgn="base">
              <a:spcBef>
                <a:spcPct val="20000"/>
              </a:spcBef>
              <a:spcAft>
                <a:spcPct val="0"/>
              </a:spcAft>
              <a:buClr>
                <a:schemeClr val="tx1"/>
              </a:buClr>
              <a:buSzPct val="85000"/>
              <a:buChar char="•"/>
              <a:defRPr sz="2000">
                <a:solidFill>
                  <a:schemeClr val="tx1"/>
                </a:solidFill>
                <a:latin typeface="+mn-lt"/>
                <a:ea typeface="+mn-ea"/>
              </a:defRPr>
            </a:lvl9pPr>
          </a:lstStyle>
          <a:p>
            <a:pPr eaLnBrk="1" hangingPunct="1">
              <a:lnSpc>
                <a:spcPct val="90000"/>
              </a:lnSpc>
              <a:defRPr/>
            </a:pPr>
            <a:r>
              <a:rPr lang="en-US" sz="2600" dirty="0" smtClean="0">
                <a:cs typeface="+mn-cs"/>
              </a:rPr>
              <a:t>To make learning accessible to all</a:t>
            </a:r>
          </a:p>
          <a:p>
            <a:pPr eaLnBrk="1" hangingPunct="1">
              <a:lnSpc>
                <a:spcPct val="90000"/>
              </a:lnSpc>
              <a:defRPr/>
            </a:pPr>
            <a:r>
              <a:rPr lang="en-US" sz="2600" dirty="0" smtClean="0">
                <a:cs typeface="+mn-cs"/>
              </a:rPr>
              <a:t>To </a:t>
            </a:r>
            <a:r>
              <a:rPr lang="en-US" sz="2600" dirty="0" err="1" smtClean="0">
                <a:cs typeface="+mn-cs"/>
              </a:rPr>
              <a:t>maximise</a:t>
            </a:r>
            <a:r>
              <a:rPr lang="en-US" sz="2600" dirty="0" smtClean="0">
                <a:cs typeface="+mn-cs"/>
              </a:rPr>
              <a:t> each student</a:t>
            </a:r>
            <a:r>
              <a:rPr lang="ja-JP" altLang="en-US" sz="2600" dirty="0" smtClean="0">
                <a:cs typeface="+mn-cs"/>
              </a:rPr>
              <a:t>’</a:t>
            </a:r>
            <a:r>
              <a:rPr lang="en-US" sz="2600" dirty="0" smtClean="0">
                <a:cs typeface="+mn-cs"/>
              </a:rPr>
              <a:t>s growth and achievement</a:t>
            </a:r>
          </a:p>
          <a:p>
            <a:pPr eaLnBrk="1" hangingPunct="1">
              <a:lnSpc>
                <a:spcPct val="90000"/>
              </a:lnSpc>
              <a:defRPr/>
            </a:pPr>
            <a:r>
              <a:rPr lang="en-US" sz="2600" dirty="0" smtClean="0">
                <a:cs typeface="+mn-cs"/>
              </a:rPr>
              <a:t>To motivate students by providing appropriate levels of challenge</a:t>
            </a:r>
          </a:p>
          <a:p>
            <a:pPr eaLnBrk="1" hangingPunct="1">
              <a:lnSpc>
                <a:spcPct val="90000"/>
              </a:lnSpc>
              <a:defRPr/>
            </a:pPr>
            <a:r>
              <a:rPr lang="en-US" sz="2600" dirty="0" smtClean="0">
                <a:cs typeface="+mn-cs"/>
              </a:rPr>
              <a:t>Students learn more readily when links are made to their prior knowledge and experience</a:t>
            </a:r>
          </a:p>
          <a:p>
            <a:pPr eaLnBrk="1" hangingPunct="1">
              <a:lnSpc>
                <a:spcPct val="90000"/>
              </a:lnSpc>
              <a:defRPr/>
            </a:pPr>
            <a:r>
              <a:rPr lang="en-US" sz="2600" dirty="0" smtClean="0">
                <a:cs typeface="+mn-cs"/>
              </a:rPr>
              <a:t>Students learn more readily when learning is connected to their interests. Interest is one way of engaging students</a:t>
            </a:r>
          </a:p>
          <a:p>
            <a:pPr eaLnBrk="1" hangingPunct="1">
              <a:lnSpc>
                <a:spcPct val="90000"/>
              </a:lnSpc>
              <a:defRPr/>
            </a:pPr>
            <a:r>
              <a:rPr lang="en-US" sz="2600" dirty="0" smtClean="0">
                <a:cs typeface="+mn-cs"/>
              </a:rPr>
              <a:t>Students are more motivated to learn when choice is provided</a:t>
            </a:r>
          </a:p>
          <a:p>
            <a:pPr eaLnBrk="1" hangingPunct="1">
              <a:lnSpc>
                <a:spcPct val="90000"/>
              </a:lnSpc>
              <a:buFont typeface="Wingdings" charset="0"/>
              <a:buNone/>
              <a:defRPr/>
            </a:pPr>
            <a:endParaRPr lang="en-US" sz="2800" dirty="0" smtClean="0">
              <a:cs typeface="+mn-cs"/>
            </a:endParaRPr>
          </a:p>
          <a:p>
            <a:pPr eaLnBrk="1" hangingPunct="1">
              <a:lnSpc>
                <a:spcPct val="90000"/>
              </a:lnSpc>
              <a:buFont typeface="Wingdings" charset="0"/>
              <a:buNone/>
              <a:defRPr/>
            </a:pPr>
            <a:endParaRPr lang="en-US" sz="2800" dirty="0" smtClean="0">
              <a:cs typeface="+mn-cs"/>
            </a:endParaRPr>
          </a:p>
        </p:txBody>
      </p:sp>
    </p:spTree>
    <p:extLst>
      <p:ext uri="{BB962C8B-B14F-4D97-AF65-F5344CB8AC3E}">
        <p14:creationId xmlns:p14="http://schemas.microsoft.com/office/powerpoint/2010/main" val="333264797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a:t>
            </a:r>
            <a:endParaRPr lang="en-US" dirty="0"/>
          </a:p>
        </p:txBody>
      </p:sp>
      <p:sp>
        <p:nvSpPr>
          <p:cNvPr id="3" name="Content Placeholder 2"/>
          <p:cNvSpPr>
            <a:spLocks noGrp="1"/>
          </p:cNvSpPr>
          <p:nvPr>
            <p:ph sz="quarter" idx="1"/>
          </p:nvPr>
        </p:nvSpPr>
        <p:spPr/>
        <p:txBody>
          <a:bodyPr/>
          <a:lstStyle/>
          <a:p>
            <a:r>
              <a:rPr lang="en-US" sz="2800" dirty="0">
                <a:latin typeface="Architect" charset="0"/>
              </a:rPr>
              <a:t>If you want to feel safe and secure, continue to do what you have always done.</a:t>
            </a:r>
            <a:br>
              <a:rPr lang="en-US" sz="2800" dirty="0">
                <a:latin typeface="Architect" charset="0"/>
              </a:rPr>
            </a:br>
            <a:r>
              <a:rPr lang="en-US" sz="2800" dirty="0">
                <a:latin typeface="Architect" charset="0"/>
              </a:rPr>
              <a:t>If you want to grow, go to the cutting edge of our profession.</a:t>
            </a:r>
            <a:br>
              <a:rPr lang="en-US" sz="2800" dirty="0">
                <a:latin typeface="Architect" charset="0"/>
              </a:rPr>
            </a:br>
            <a:r>
              <a:rPr lang="en-US" sz="2800" dirty="0">
                <a:latin typeface="Architect" charset="0"/>
              </a:rPr>
              <a:t>Just know that when you do, there will be a temporary loss of sanity.</a:t>
            </a:r>
            <a:br>
              <a:rPr lang="en-US" sz="2800" dirty="0">
                <a:latin typeface="Architect" charset="0"/>
              </a:rPr>
            </a:br>
            <a:r>
              <a:rPr lang="en-US" sz="2800" dirty="0">
                <a:latin typeface="Architect" charset="0"/>
              </a:rPr>
              <a:t>So know when you don</a:t>
            </a:r>
            <a:r>
              <a:rPr lang="ja-JP" altLang="en-US" sz="2800" dirty="0">
                <a:latin typeface="Arial"/>
              </a:rPr>
              <a:t>’</a:t>
            </a:r>
            <a:r>
              <a:rPr lang="en-US" sz="2800" dirty="0">
                <a:latin typeface="Architect" charset="0"/>
              </a:rPr>
              <a:t>t quite know what you are doing</a:t>
            </a:r>
            <a:br>
              <a:rPr lang="en-US" sz="2800" dirty="0">
                <a:latin typeface="Architect" charset="0"/>
              </a:rPr>
            </a:br>
            <a:r>
              <a:rPr lang="en-US" sz="2800" dirty="0">
                <a:latin typeface="Architect" charset="0"/>
              </a:rPr>
              <a:t>You are probably growing!</a:t>
            </a:r>
            <a:br>
              <a:rPr lang="en-US" sz="2800" dirty="0">
                <a:latin typeface="Architect" charset="0"/>
              </a:rPr>
            </a:br>
            <a:r>
              <a:rPr lang="en-US" sz="2800" dirty="0">
                <a:latin typeface="Architect" charset="0"/>
              </a:rPr>
              <a:t>				--Madeline Hunter</a:t>
            </a:r>
            <a:endParaRPr lang="en-US" dirty="0"/>
          </a:p>
        </p:txBody>
      </p:sp>
    </p:spTree>
    <p:extLst>
      <p:ext uri="{BB962C8B-B14F-4D97-AF65-F5344CB8AC3E}">
        <p14:creationId xmlns:p14="http://schemas.microsoft.com/office/powerpoint/2010/main" val="238853594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3"/>
          <a:srcRect l="9634" r="9634"/>
          <a:stretch>
            <a:fillRect/>
          </a:stretch>
        </p:blipFill>
        <p:spPr/>
      </p:pic>
    </p:spTree>
    <p:extLst>
      <p:ext uri="{BB962C8B-B14F-4D97-AF65-F5344CB8AC3E}">
        <p14:creationId xmlns:p14="http://schemas.microsoft.com/office/powerpoint/2010/main" val="11112259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Programme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Introduction</a:t>
            </a:r>
          </a:p>
          <a:p>
            <a:r>
              <a:rPr lang="en-US" dirty="0" smtClean="0"/>
              <a:t>What, when, why  differentiation</a:t>
            </a:r>
          </a:p>
          <a:p>
            <a:r>
              <a:rPr lang="en-US" dirty="0" smtClean="0"/>
              <a:t>Different learning needs/what it means to be a good teacher</a:t>
            </a:r>
          </a:p>
          <a:p>
            <a:pPr marL="0" indent="0">
              <a:buNone/>
            </a:pPr>
            <a:r>
              <a:rPr lang="en-US" b="1" dirty="0" smtClean="0"/>
              <a:t>Morning tea</a:t>
            </a:r>
          </a:p>
          <a:p>
            <a:r>
              <a:rPr lang="en-US" dirty="0" smtClean="0"/>
              <a:t>Knowing the learner</a:t>
            </a:r>
          </a:p>
          <a:p>
            <a:r>
              <a:rPr lang="en-US" dirty="0" smtClean="0"/>
              <a:t>Content. Process and Product</a:t>
            </a:r>
          </a:p>
          <a:p>
            <a:pPr marL="0" indent="0">
              <a:buNone/>
            </a:pPr>
            <a:r>
              <a:rPr lang="en-US" b="1" dirty="0" smtClean="0"/>
              <a:t>Lunch</a:t>
            </a:r>
          </a:p>
          <a:p>
            <a:r>
              <a:rPr lang="en-US" dirty="0" smtClean="0"/>
              <a:t>DVD</a:t>
            </a:r>
          </a:p>
          <a:p>
            <a:r>
              <a:rPr lang="en-US" dirty="0" smtClean="0"/>
              <a:t>Developing a differentiated lesson/unit</a:t>
            </a:r>
          </a:p>
          <a:p>
            <a:endParaRPr lang="en-US" dirty="0" smtClean="0"/>
          </a:p>
          <a:p>
            <a:endParaRPr lang="en-US" dirty="0" smtClean="0"/>
          </a:p>
        </p:txBody>
      </p:sp>
    </p:spTree>
    <p:extLst>
      <p:ext uri="{BB962C8B-B14F-4D97-AF65-F5344CB8AC3E}">
        <p14:creationId xmlns:p14="http://schemas.microsoft.com/office/powerpoint/2010/main" val="20840360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9314" y="228599"/>
            <a:ext cx="5766837" cy="970999"/>
          </a:xfrm>
        </p:spPr>
        <p:txBody>
          <a:bodyPr>
            <a:normAutofit fontScale="90000"/>
          </a:bodyPr>
          <a:lstStyle/>
          <a:p>
            <a:r>
              <a:rPr lang="en-US" dirty="0" smtClean="0"/>
              <a:t>A large body of research shows that students</a:t>
            </a:r>
            <a:endParaRPr lang="en-US" dirty="0"/>
          </a:p>
        </p:txBody>
      </p:sp>
      <p:pic>
        <p:nvPicPr>
          <p:cNvPr id="4" name="Content Placeholder 3" descr="school-bus.jpg"/>
          <p:cNvPicPr>
            <a:picLocks noGrp="1" noChangeAspect="1"/>
          </p:cNvPicPr>
          <p:nvPr>
            <p:ph sz="quarter" idx="1"/>
          </p:nvPr>
        </p:nvPicPr>
        <p:blipFill rotWithShape="1">
          <a:blip r:embed="rId3">
            <a:extLst>
              <a:ext uri="{28A0092B-C50C-407E-A947-70E740481C1C}">
                <a14:useLocalDpi xmlns:a14="http://schemas.microsoft.com/office/drawing/2010/main" val="0"/>
              </a:ext>
            </a:extLst>
          </a:blip>
          <a:srcRect/>
          <a:stretch/>
        </p:blipFill>
        <p:spPr>
          <a:xfrm>
            <a:off x="178274" y="228600"/>
            <a:ext cx="2203091" cy="2265801"/>
          </a:xfrm>
        </p:spPr>
      </p:pic>
      <p:sp>
        <p:nvSpPr>
          <p:cNvPr id="5" name="TextBox 4"/>
          <p:cNvSpPr txBox="1"/>
          <p:nvPr/>
        </p:nvSpPr>
        <p:spPr>
          <a:xfrm>
            <a:off x="1640496" y="2939068"/>
            <a:ext cx="6244468" cy="2653034"/>
          </a:xfrm>
          <a:prstGeom prst="rect">
            <a:avLst/>
          </a:prstGeom>
          <a:noFill/>
        </p:spPr>
        <p:txBody>
          <a:bodyPr wrap="square" rtlCol="0">
            <a:spAutoFit/>
          </a:bodyPr>
          <a:lstStyle/>
          <a:p>
            <a:pPr marL="285750" indent="-285750">
              <a:lnSpc>
                <a:spcPct val="140000"/>
              </a:lnSpc>
              <a:buFont typeface="Arial"/>
              <a:buChar char="•"/>
            </a:pPr>
            <a:r>
              <a:rPr lang="en-US" sz="2400" dirty="0" smtClean="0"/>
              <a:t>Learn at different rates</a:t>
            </a:r>
          </a:p>
          <a:p>
            <a:pPr marL="285750" indent="-285750">
              <a:lnSpc>
                <a:spcPct val="140000"/>
              </a:lnSpc>
              <a:buFont typeface="Arial"/>
              <a:buChar char="•"/>
            </a:pPr>
            <a:r>
              <a:rPr lang="en-US" sz="2400" dirty="0" smtClean="0"/>
              <a:t>Need different degrees of difficulty</a:t>
            </a:r>
          </a:p>
          <a:p>
            <a:pPr marL="285750" indent="-285750">
              <a:lnSpc>
                <a:spcPct val="140000"/>
              </a:lnSpc>
              <a:buFont typeface="Arial"/>
              <a:buChar char="•"/>
            </a:pPr>
            <a:r>
              <a:rPr lang="en-US" sz="2400" dirty="0" smtClean="0"/>
              <a:t>Have different interests</a:t>
            </a:r>
          </a:p>
          <a:p>
            <a:pPr marL="285750" indent="-285750">
              <a:lnSpc>
                <a:spcPct val="140000"/>
              </a:lnSpc>
              <a:buFont typeface="Arial"/>
              <a:buChar char="•"/>
            </a:pPr>
            <a:r>
              <a:rPr lang="en-US" sz="2400" dirty="0" smtClean="0"/>
              <a:t>Learn in different ways</a:t>
            </a:r>
          </a:p>
          <a:p>
            <a:pPr marL="285750" indent="-285750">
              <a:lnSpc>
                <a:spcPct val="140000"/>
              </a:lnSpc>
              <a:buFont typeface="Arial"/>
              <a:buChar char="•"/>
            </a:pPr>
            <a:r>
              <a:rPr lang="en-US" sz="2400" dirty="0" smtClean="0"/>
              <a:t>Need different support systems ……….</a:t>
            </a:r>
            <a:endParaRPr lang="en-US" sz="2400" dirty="0"/>
          </a:p>
        </p:txBody>
      </p:sp>
    </p:spTree>
    <p:extLst>
      <p:ext uri="{BB962C8B-B14F-4D97-AF65-F5344CB8AC3E}">
        <p14:creationId xmlns:p14="http://schemas.microsoft.com/office/powerpoint/2010/main" val="14189699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buNone/>
            </a:pPr>
            <a:r>
              <a:rPr lang="en-US" dirty="0" smtClean="0"/>
              <a:t>Teaching a room full of learners</a:t>
            </a:r>
          </a:p>
          <a:p>
            <a:r>
              <a:rPr lang="en-US" dirty="0"/>
              <a:t> T</a:t>
            </a:r>
            <a:r>
              <a:rPr lang="en-US" dirty="0" smtClean="0"/>
              <a:t>he same thing</a:t>
            </a:r>
          </a:p>
          <a:p>
            <a:r>
              <a:rPr lang="en-US" dirty="0" smtClean="0"/>
              <a:t>In the same way</a:t>
            </a:r>
          </a:p>
          <a:p>
            <a:r>
              <a:rPr lang="en-US" dirty="0" smtClean="0"/>
              <a:t>Over the same time span</a:t>
            </a:r>
          </a:p>
          <a:p>
            <a:r>
              <a:rPr lang="en-US" dirty="0" smtClean="0"/>
              <a:t>With the same support</a:t>
            </a:r>
          </a:p>
          <a:p>
            <a:r>
              <a:rPr lang="en-US" dirty="0" smtClean="0"/>
              <a:t>And expecting the good results</a:t>
            </a:r>
          </a:p>
          <a:p>
            <a:r>
              <a:rPr lang="en-US" dirty="0" smtClean="0"/>
              <a:t>Has never happened and never will….</a:t>
            </a:r>
            <a:endParaRPr lang="en-US" dirty="0"/>
          </a:p>
        </p:txBody>
      </p:sp>
    </p:spTree>
    <p:extLst>
      <p:ext uri="{BB962C8B-B14F-4D97-AF65-F5344CB8AC3E}">
        <p14:creationId xmlns:p14="http://schemas.microsoft.com/office/powerpoint/2010/main" val="32411814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descr="CropperCapture[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52" y="1098423"/>
            <a:ext cx="87249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89427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descr="CropperCapture[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167" y="1188297"/>
            <a:ext cx="7953375"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289952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Yes but</a:t>
            </a:r>
            <a:endParaRPr lang="en-US" dirty="0"/>
          </a:p>
        </p:txBody>
      </p:sp>
      <p:sp>
        <p:nvSpPr>
          <p:cNvPr id="3" name="Content Placeholder 2"/>
          <p:cNvSpPr>
            <a:spLocks noGrp="1"/>
          </p:cNvSpPr>
          <p:nvPr>
            <p:ph sz="quarter" idx="1"/>
          </p:nvPr>
        </p:nvSpPr>
        <p:spPr/>
        <p:txBody>
          <a:bodyPr/>
          <a:lstStyle/>
          <a:p>
            <a:pPr marL="0" indent="0">
              <a:buNone/>
            </a:pPr>
            <a:endParaRPr lang="en-US" dirty="0"/>
          </a:p>
        </p:txBody>
      </p:sp>
      <p:sp>
        <p:nvSpPr>
          <p:cNvPr id="5" name="Rectangle 4"/>
          <p:cNvSpPr>
            <a:spLocks noGrp="1" noChangeArrowheads="1"/>
          </p:cNvSpPr>
          <p:nvPr/>
        </p:nvSpPr>
        <p:spPr bwMode="auto">
          <a:xfrm>
            <a:off x="2029817" y="1536956"/>
            <a:ext cx="5257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000">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eaLnBrk="1" hangingPunct="1">
              <a:defRPr/>
            </a:pPr>
            <a:r>
              <a:rPr lang="en-NZ" dirty="0" smtClean="0">
                <a:cs typeface="+mn-cs"/>
              </a:rPr>
              <a:t>This takes too much time</a:t>
            </a:r>
          </a:p>
          <a:p>
            <a:pPr eaLnBrk="1" hangingPunct="1">
              <a:defRPr/>
            </a:pPr>
            <a:r>
              <a:rPr lang="en-NZ" dirty="0" smtClean="0">
                <a:cs typeface="+mn-cs"/>
              </a:rPr>
              <a:t>I have too many students to differentiate</a:t>
            </a:r>
          </a:p>
          <a:p>
            <a:pPr eaLnBrk="1" hangingPunct="1">
              <a:defRPr/>
            </a:pPr>
            <a:r>
              <a:rPr lang="en-NZ" dirty="0" smtClean="0">
                <a:cs typeface="+mn-cs"/>
              </a:rPr>
              <a:t>The test doesn’t differentiate</a:t>
            </a:r>
          </a:p>
          <a:p>
            <a:pPr eaLnBrk="1" hangingPunct="1">
              <a:defRPr/>
            </a:pPr>
            <a:r>
              <a:rPr lang="en-NZ" dirty="0" smtClean="0">
                <a:cs typeface="+mn-cs"/>
              </a:rPr>
              <a:t>I cant do this for everything I teach</a:t>
            </a:r>
          </a:p>
          <a:p>
            <a:pPr eaLnBrk="1" hangingPunct="1">
              <a:defRPr/>
            </a:pPr>
            <a:r>
              <a:rPr lang="en-NZ" dirty="0" smtClean="0">
                <a:cs typeface="+mn-cs"/>
              </a:rPr>
              <a:t>I’m not trained to</a:t>
            </a:r>
          </a:p>
          <a:p>
            <a:pPr eaLnBrk="1" hangingPunct="1">
              <a:defRPr/>
            </a:pPr>
            <a:r>
              <a:rPr lang="en-NZ" dirty="0" smtClean="0">
                <a:cs typeface="+mn-cs"/>
              </a:rPr>
              <a:t>I already do</a:t>
            </a:r>
            <a:endParaRPr lang="en-GB" dirty="0" smtClean="0">
              <a:cs typeface="+mn-cs"/>
            </a:endParaRPr>
          </a:p>
        </p:txBody>
      </p:sp>
    </p:spTree>
    <p:extLst>
      <p:ext uri="{BB962C8B-B14F-4D97-AF65-F5344CB8AC3E}">
        <p14:creationId xmlns:p14="http://schemas.microsoft.com/office/powerpoint/2010/main" val="153357998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4862</TotalTime>
  <Words>2725</Words>
  <Application>Microsoft Macintosh PowerPoint</Application>
  <PresentationFormat>On-screen Show (4:3)</PresentationFormat>
  <Paragraphs>299</Paragraphs>
  <Slides>33</Slides>
  <Notes>21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Civic</vt:lpstr>
      <vt:lpstr>One size doesn’t fit all</vt:lpstr>
      <vt:lpstr>Learning Intentions</vt:lpstr>
      <vt:lpstr>PowerPoint Presentation</vt:lpstr>
      <vt:lpstr>Programme</vt:lpstr>
      <vt:lpstr>A large body of research shows that students</vt:lpstr>
      <vt:lpstr>PowerPoint Presentation</vt:lpstr>
      <vt:lpstr>PowerPoint Presentation</vt:lpstr>
      <vt:lpstr>PowerPoint Presentation</vt:lpstr>
      <vt:lpstr>Yes but</vt:lpstr>
      <vt:lpstr>PowerPoint Presentation</vt:lpstr>
      <vt:lpstr>Good teachers</vt:lpstr>
      <vt:lpstr>Pick a  column. Think, pair share. </vt:lpstr>
      <vt:lpstr>PowerPoint Presentation</vt:lpstr>
      <vt:lpstr>PowerPoint Presentation</vt:lpstr>
      <vt:lpstr>Jigsaw Activity</vt:lpstr>
      <vt:lpstr>Differentiation: what is it?</vt:lpstr>
      <vt:lpstr>Principles of differentiation </vt:lpstr>
      <vt:lpstr>Knowing the learner</vt:lpstr>
      <vt:lpstr>What are the different needs?</vt:lpstr>
      <vt:lpstr>PowerPoint Presentation</vt:lpstr>
      <vt:lpstr>Is spelling important?</vt:lpstr>
      <vt:lpstr>PowerPoint Presentation</vt:lpstr>
      <vt:lpstr>PowerPoint Presentation</vt:lpstr>
      <vt:lpstr>Content – what is being learnt</vt:lpstr>
      <vt:lpstr>Process: how it is being learnt</vt:lpstr>
      <vt:lpstr>Product: the outcome of the learning</vt:lpstr>
      <vt:lpstr>What’s the point?</vt:lpstr>
      <vt:lpstr>PowerPoint Presentation</vt:lpstr>
      <vt:lpstr>PowerPoint Presentation</vt:lpstr>
      <vt:lpstr>PowerPoint Presentation</vt:lpstr>
      <vt:lpstr>Why differentiate?</vt:lpstr>
      <vt:lpstr>Finally</vt:lpstr>
      <vt:lpstr>PowerPoint Presentation</vt:lpstr>
    </vt:vector>
  </TitlesOfParts>
  <Company>Faculty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 Employee of</dc:creator>
  <cp:lastModifiedBy>An Employee of</cp:lastModifiedBy>
  <cp:revision>63</cp:revision>
  <cp:lastPrinted>2013-04-01T21:45:02Z</cp:lastPrinted>
  <dcterms:created xsi:type="dcterms:W3CDTF">2013-03-29T21:17:17Z</dcterms:created>
  <dcterms:modified xsi:type="dcterms:W3CDTF">2013-04-08T00:56:40Z</dcterms:modified>
</cp:coreProperties>
</file>